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4" r:id="rId7"/>
    <p:sldId id="265" r:id="rId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86087-34B7-D807-FFC5-675EF83AFC44}" v="2" dt="2025-09-03T01:10:49.968"/>
    <p1510:client id="{58F884D9-E16A-4EA0-B6E0-29C7C20F6D6E}" v="910" dt="2025-09-02T21:37:08.989"/>
    <p1510:client id="{6E7FA4F4-877C-4C18-98EA-CC4AD838799C}" v="275" dt="2025-09-03T14:24:23.894"/>
    <p1510:client id="{91B26A4F-30DA-4EC8-989A-7C310975C5D4}" v="2872" dt="2025-09-03T01:08:57.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7-17T21:44:01.5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19332 1492 16383 0 0,'594'-24'0'0'0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7-17T21:44:01.5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20161 1467 16383 0 0,'632'-72'0'0'0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7-17T21:44:01.56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18697 2152 16383 0 0,'532'0'0'0'0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7-17T21:44:01.5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19103 2516 16383 0 0,'2378'-91'0'0'0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7-17T21:44:01.5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20576 1984 16383 0 0,'578'0'0'0'0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7-25T01:23:07.2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22515 2655 16383 0 0,'-5'0'0'0'0,"-7"0"0"0"0,-5 0 0 0 0,-4 0 0 0 0,3 5 0 0 0,-1 1 0 0 0,-2 0 0 0 0,3 4 0 0 0,1 0 0 0 0,4 4 0 0 0,0-1 0 0 0,1-1 0 0 0,-2-1 0 0 0,2 2 0 0 0,0-2 0 0 0,2 3 0 0 0,3 1 0 0 0,-3-1 0 0 0,1 1 0 0 0,-3-2 0 0 0,1 2 0 0 0,-4-2 0 0 0,2 0 0 0 0,2 2 0 0 0,2-1 0 0 0,1 2 0 0 0,-2 3 0 0 0,0 1 0 0 0,-3 1 0 0 0,1 3 0 0 0,2 0 0 0 0,0-5 0 0 0,-2 0 0 0 0,0 1 0 0 0,-3-2 0 0 0,2 0 0 0 0,-3 0 0 0 0,3 1 0 0 0,2 4 0 0 0,1-4 0 0 0,2-2 0 0 0,3 2 0 0 0,2 1 0 0 0,1 4 0 0 0,2-1 0 0 0,-5-5 0 0 0,-1 1 0 0 0,0 1 0 0 0,1 1 0 0 0,-3-5 0 0 0,2-4 0 0 0,7-4 0 0 0,6-4 0 0 0,1 3 0 0 0,5 0 0 0 0,0 3 0 0 0,2 1 0 0 0,5-2 0 0 0,-2 0 0 0 0,-2-2 0 0 0,2-1 0 0 0,-2 2 0 0 0,1 1 0 0 0,-1-2 0 0 0,-1 3 0 0 0,0 0 0 0 0,3-2 0 0 0,3-2 0 0 0,1-2 0 0 0,-3 3 0 0 0,-1 0 0 0 0,3-1 0 0 0,-4 1 0 0 0,-1 0 0 0 0,1-2 0 0 0,3-2 0 0 0,-2 4 0 0 0,-2 1 0 0 0,2-2 0 0 0,-3 4 0 0 0,2 0 0 0 0,2 1 0 0 0,1-2 0 0 0,-4 3 0 0 0,2 4 0 0 0,1-1 0 0 0,1 3 0 0 0,1-3 0 0 0,-2 0 0 0 0,0 1 0 0 0,2 3 0 0 0,0 1 0 0 0,-4 2 0 0 0,0 2 0 0 0,3 0 0 0 0,0-5 0 0 0,-4 0 0 0 0,1 1 0 0 0,2-2 0 0 0,-2 0 0 0 0,-1-3 0 0 0,1-1 0 0 0,-2 2 0 0 0,1-2 0 0 0,3 1 0 0 0,1-1 0 0 0,-3-1 0 0 0,0-3 0 0 0,3-2 0 0 0,-3 1 0 0 0,-1 0 0 0 0,1-2 0 0 0,-2 3 0 0 0,1 0 0 0 0,3-2 0 0 0,1-2 0 0 0,2-3 0 0 0,1-1 0 0 0,1-1 0 0 0,0-1 0 0 0,-4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7-25T01:23:07.2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23440 4379 16383 0 0,'-5'0'0'0'0,"-6"0"0"0"0,-5 0 0 0 0,-3 0 0 0 0,-4 0 0 0 0,-4 0 0 0 0,2 0 0 0 0,-1 0 0 0 0,0 0 0 0 0,1 0 0 0 0,5 3 0 0 0,1 0 0 0 0,-1 0 0 0 0,-2 0 0 0 0,0-2 0 0 0,-1 1 0 0 0,-2-2 0 0 0,2 0 0 0 0,-1 0 0 0 0,-2 0 0 0 0,3 0 0 0 0,-2 0 0 0 0,0 0 0 0 0,-1 0 0 0 0,1 0 0 0 0,1 0 0 0 0,-2 0 0 0 0,2 0 0 0 0,0 0 0 0 0,-1 0 0 0 0,-1 0 0 0 0,1 0 0 0 0,1 0 0 0 0,-2 0 0 0 0,2 5 0 0 0,0 1 0 0 0,-1 0 0 0 0,2 0 0 0 0,-1-3 0 0 0,-1-1 0 0 0,4-3 0 0 0,0-2 0 0 0,2 0 0 0 0,-2 0 0 0 0,-1 1 0 0 0,0 1 0 0 0,-1 0 0 0 0,4-4 0 0 0,-1-2 0 0 0,-1 1 0 0 0,0-4 0 0 0,-1 0 0 0 0,-1 2 0 0 0,2-1 0 0 0,3 2 0 0 0,-1 2 0 0 0,-1 1 0 0 0,2-3 0 0 0,1 0 0 0 0,0 0 0 0 0,2-2 0 0 0,3-4 0 0 0,0 2 0 0 0,-4-3 0 0 0,-1 1 0 0 0,1-2 0 0 0,0-4 0 0 0,-3 2 0 0 0,2 1 0 0 0,1 4 0 0 0,3-2 0 0 0,0 2 0 0 0,1-2 0 0 0,-2 1 0 0 0,-3 3 0 0 0,0 1 0 0 0,2 2 0 0 0,3-3 0 0 0,3-5 0 0 0,-1 1 0 0 0,-5 2 0 0 0,1 1 0 0 0,3-3 0 0 0,0 1 0 0 0,3-2 0 0 0,2-3 0 0 0,-2 1 0 0 0,-1 1 0 0 0,2-2 0 0 0,2-2 0 0 0,-3 2 0 0 0,0 1 0 0 0,1-1 0 0 0,2-2 0 0 0,1-3 0 0 0,3 0 0 0 0,0-1 0 0 0,-2-2 0 0 0,0 2 0 0 0,0 0 0 0 0,1-1 0 0 0,-4 1 0 0 0,-2 0 0 0 0,2-1 0 0 0,-5 3 0 0 0,1 2 0 0 0,2 0 0 0 0,2 0 0 0 0,-3-2 0 0 0,0 0 0 0 0,2-1 0 0 0,2-1 0 0 0,-1 2 0 0 0,1 2 0 0 0,1 0 0 0 0,2 0 0 0 0,0-3 0 0 0,-4 4 0 0 0,0 1 0 0 0,-1 0 0 0 0,3-2 0 0 0,0-3 0 0 0,2 0 0 0 0,1-1 0 0 0,1-1 0 0 0,0 1 0 0 0,0-1 0 0 0,1 0 0 0 0,-1 1 0 0 0,0 0 0 0 0,0-1 0 0 0,0-1 0 0 0,0 1 0 0 0,0 1 0 0 0,0-2 0 0 0,0 2 0 0 0,3 0 0 0 0,0-1 0 0 0,0-1 0 0 0,2 4 0 0 0,5 5 0 0 0,6 6 0 0 0,5 5 0 0 0,1 3 0 0 0,2 3 0 0 0,2 0 0 0 0,-1 1 0 0 0,0-2 0 0 0,1-1 0 0 0,-2-1 0 0 0,0 1 0 0 0,2 1 0 0 0,0 0 0 0 0,-2 0 0 0 0,1 1 0 0 0,1 0 0 0 0,-2 0 0 0 0,0 0 0 0 0,1 0 0 0 0,1 0 0 0 0,-2 0 0 0 0,1 0 0 0 0,1 1 0 0 0,-2-1 0 0 0,0 0 0 0 0,1 0 0 0 0,-2 0 0 0 0,1 0 0 0 0,-4-5 0 0 0,0-2 0 0 0,0 1 0 0 0,1 1 0 0 0,1 1 0 0 0,1 2 0 0 0,0 1 0 0 0,1 0 0 0 0,1 1 0 0 0,1 0 0 0 0,-1 1 0 0 0,-5-6 0 0 0,-1-1 0 0 0,2 0 0 0 0,-2 1 0 0 0,3 1 0 0 0,1 2 0 0 0,0 1 0 0 0,-5-2 0 0 0,-4-5 0 0 0,-6-7 0 0 0,-3-2 0 0 0,-3-4 0 0 0,-2-3 0 0 0,-1-3 0 0 0,0 1 0 0 0,0 1 0 0 0,1-2 0 0 0,-6 5 0 0 0,-1 3 0 0 0,1 0 0 0 0,-4 4 0 0 0,-3 3 0 0 0,-4 5 0 0 0,-3 3 0 0 0,-2 2 0 0 0,-2 2 0 0 0,-1 0 0 0 0,-2 1 0 0 0,2 0 0 0 0,-1 0 0 0 0,0-1 0 0 0,2 0 0 0 0,0 1 0 0 0,-1-1 0 0 0,-2 0 0 0 0,3 0 0 0 0,-1 0 0 0 0,0 0 0 0 0,3 2 0 0 0,4 1 0 0 0,-1 0 0 0 0,-1 0 0 0 0,0-1 0 0 0,-2-1 0 0 0,-2-1 0 0 0,-2 1 0 0 0,2-1 0 0 0,-1 0 0 0 0,-1-1 0 0 0,4 4 0 0 0,4 0 0 0 0,-1 0 0 0 0,-2-1 0 0 0,3 5 0 0 0,0 1 0 0 0,0-1 0 0 0,3 3 0 0 0,-1 0 0 0 0,3 1 0 0 0,-2-2 0 0 0,2 3 0 0 0,0 4 0 0 0,3 5 0 0 0,-2 0 0 0 0,1 3 0 0 0,3 1 0 0 0,2-1 0 0 0,2 1 0 0 0,3 1 0 0 0,-5-5 0 0 0,-1-2 0 0 0,2 0 0 0 0,0 1 0 0 0,2 3 0 0 0,1 0 0 0 0,1 0 0 0 0,1 2 0 0 0,0-1 0 0 0,0 0 0 0 0,1 2 0 0 0,-1 0 0 0 0,0-1 0 0 0,0 0 0 0 0,0 0 0 0 0,0-1 0 0 0,0 0 0 0 0,0 1 0 0 0,0-1 0 0 0,0 0 0 0 0,0 1 0 0 0,0 1 0 0 0,0-1 0 0 0,0-1 0 0 0,0 2 0 0 0,0-2 0 0 0,0 0 0 0 0,0 1 0 0 0,0 1 0 0 0,0-1 0 0 0,0-1 0 0 0,0 2 0 0 0,0-2 0 0 0,3-5 0 0 0,0-1 0 0 0,0 2 0 0 0,0 2 0 0 0,-2 0 0 0 0,1 1 0 0 0,-2 2 0 0 0,0-1 0 0 0,0 0 0 0 0,0 1 0 0 0,0-1 0 0 0,0 0 0 0 0,5-4 0 0 0,1 0 0 0 0,0 1 0 0 0,2-3 0 0 0,4-5 0 0 0,5-4 0 0 0,2-4 0 0 0,2-2 0 0 0,4-3 0 0 0,-4-2 0 0 0,1-3 0 0 0,-5-3 0 0 0,-4-7 0 0 0,-2 0 0 0 0,-3-1 0 0 0,-3-1 0 0 0,2 1 0 0 0,1-1 0 0 0,-2-1 0 0 0,4 4 0 0 0,0-2 0 0 0,-2-2 0 0 0,-3-1 0 0 0,2 2 0 0 0,-2 0 0 0 0,-1-2 0 0 0,-2-3 0 0 0,5 2 0 0 0,0 2 0 0 0,0 0 0 0 0,-2-3 0 0 0,-2 0 0 0 0,-1-1 0 0 0,-1-2 0 0 0,-1-2 0 0 0,0 1 0 0 0,0 0 0 0 0,-1-1 0 0 0,1 2 0 0 0,0 0 0 0 0,0-1 0 0 0,0-2 0 0 0,0 3 0 0 0,0-1 0 0 0,0-1 0 0 0,0 3 0 0 0,0-2 0 0 0,0 1 0 0 0,0 0 0 0 0,0 0 0 0 0,0-1 0 0 0,0-1 0 0 0,0 1 0 0 0,0 1 0 0 0,0-2 0 0 0,0 2 0 0 0,0 0 0 0 0,0-1 0 0 0,5 4 0 0 0,1 0 0 0 0,0 2 0 0 0,-1-1 0 0 0,4 2 0 0 0,0 1 0 0 0,-2-1 0 0 0,1 4 0 0 0,-1-2 0 0 0,-2-2 0 0 0,4 2 0 0 0,-1 1 0 0 0,4-2 0 0 0,0-3 0 0 0,-2-3 0 0 0,-1 2 0 0 0,-1 3 0 0 0,-3-1 0 0 0,-1-2 0 0 0,3 2 0 0 0,0 3 0 0 0,-1-2 0 0 0,4 3 0 0 0,0-1 0 0 0,-2-3 0 0 0,0-1 0 0 0,-1-2 0 0 0,3 4 0 0 0,5 3 0 0 0,5 6 0 0 0,1 3 0 0 0,2 4 0 0 0,3 1 0 0 0,-2 1 0 0 0,1 1 0 0 0,-4 2 0 0 0,-1 2 0 0 0,1-2 0 0 0,0 0 0 0 0,1-1 0 0 0,1 0 0 0 0,0-2 0 0 0,1 0 0 0 0,1 0 0 0 0,-1 0 0 0 0,0 0 0 0 0,1 0 0 0 0,1 0 0 0 0,-3 2 0 0 0,-4 1 0 0 0,0 0 0 0 0,2 0 0 0 0,-1-1 0 0 0,2-1 0 0 0,2-1 0 0 0,1 1 0 0 0,0-1 0 0 0,0 0 0 0 0,1-1 0 0 0,-2 1 0 0 0,0 0 0 0 0,1 0 0 0 0,-1 0 0 0 0,0 0 0 0 0,-4 5 0 0 0,-1 2 0 0 0,-3-1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7-25T01:23:07.2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22820 2337 16383 0 0,'-3'0'0'0'0,"-5"0"0"0"0,-4 0 0 0 0,-5 0 0 0 0,-5 0 0 0 0,2 5 0 0 0,0 2 0 0 0,2 4 0 0 0,2 0 0 0 0,-1-1 0 0 0,-2-2 0 0 0,-1-4 0 0 0,-2 4 0 0 0,3 2 0 0 0,0 0 0 0 0,3 3 0 0 0,-1-1 0 0 0,3 3 0 0 0,1-2 0 0 0,3 0 0 0 0,-2-2 0 0 0,1 1 0 0 0,-2 0 0 0 0,0 1 0 0 0,1 0 0 0 0,2-1 0 0 0,-2-2 0 0 0,1 3 0 0 0,-3-2 0 0 0,1 3 0 0 0,1 3 0 0 0,2 2 0 0 0,-3-2 0 0 0,-3 0 0 0 0,1 3 0 0 0,-3-3 0 0 0,3-1 0 0 0,1-3 0 0 0,3 0 0 0 0,-2-1 0 0 0,2 2 0 0 0,-3-2 0 0 0,2 3 0 0 0,-1-2 0 0 0,3 0 0 0 0,-2-3 0 0 0,1-3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7-25T01:23:07.2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21625 2690 16383 0 0,'3'0'0'0'0,"5"0"0"0"0,7 0 0 0 0,2 0 0 0 0,5 0 0 0 0,2 0 0 0 0,0 0 0 0 0,1 0 0 0 0,-4 5 0 0 0,0 1 0 0 0,0 1 0 0 0,-2 3 0 0 0,-8 0 0 0 0,-10-2 0 0 0,-10-2 0 0 0,-7-1 0 0 0,-4-3 0 0 0,0 1 0 0 0,4 1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C4270120-CDFC-48DE-A6EA-6DEEDD0E436A}" type="datetimeFigureOut">
              <a:rPr lang="en-US" dirty="0"/>
              <a:t>9/4/2025</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196A61CA-0502-4EE4-9724-96EA822543E5}" type="slidenum">
              <a:rPr lang="en-US" dirty="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257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2A1F5BA7-0A17-4D30-9B66-E29324151C73}" type="datetimeFigureOut">
              <a:rPr lang="en-US" dirty="0"/>
              <a:t>9/4/2025</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423048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76BEBB1B-D40A-4DB9-B3DE-BAAE675B83CD}" type="datetimeFigureOut">
              <a:rPr lang="en-US" dirty="0"/>
              <a:t>9/4/2025</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425924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A3C9FAAF-C467-4C93-8ECD-39AF5A14D498}" type="datetimeFigureOut">
              <a:rPr lang="en-US" dirty="0"/>
              <a:t>9/4/2025</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1691600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E37E480-B2BA-4553-A144-61E7F75833ED}" type="datetimeFigureOut">
              <a:rPr lang="en-US" dirty="0"/>
              <a:t>9/4/2025</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2582190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90E682A-6B53-4B08-AE4D-4C5E659103CC}" type="datetimeFigureOut">
              <a:rPr lang="en-US" dirty="0"/>
              <a:t>9/4/2025</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150644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7C69F0F6-BEBB-4894-ABB2-75C5CBE0DDB9}" type="datetimeFigureOut">
              <a:rPr lang="en-US" dirty="0"/>
              <a:t>9/4/2025</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196A61CA-0502-4EE4-9724-96EA822543E5}" type="slidenum">
              <a:rPr lang="en-US" dirty="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22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8B3E9E5F-17D9-4A30-9DA3-64E46A6DF111}" type="datetimeFigureOut">
              <a:rPr lang="en-US" dirty="0"/>
              <a:t>9/4/2025</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836621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033AC5F0-3BC3-4718-BCCA-24B5655EC864}" type="datetimeFigureOut">
              <a:rPr lang="en-US" dirty="0"/>
              <a:t>9/4/2025</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181297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9EB8BD81-465B-40F2-9A54-9DF3B12AF598}" type="datetimeFigureOut">
              <a:rPr lang="en-US" dirty="0"/>
              <a:t>9/4/2025</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1819279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noChangeAspect="1"/>
          </p:cNvSpPr>
          <p:nvPr>
            <p:ph type="pic" idx="1"/>
          </p:nvPr>
        </p:nvSpPr>
        <p:spPr>
          <a:xfrm>
            <a:off x="5334001" y="762000"/>
            <a:ext cx="5333999" cy="5334000"/>
          </a:xfrm>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F04B3CEF-64EF-4C43-9530-8E9CBFD2CAD1}" type="datetimeFigureOut">
              <a:rPr lang="en-US" dirty="0"/>
              <a:t>9/4/2025</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388377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B70A3DFD-A535-46B2-84C1-61DC8B16A904}" type="datetimeFigureOut">
              <a:rPr lang="en-US" dirty="0"/>
              <a:t>9/4/2025</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196A61CA-0502-4EE4-9724-96EA822543E5}" type="slidenum">
              <a:rPr lang="en-US" dirty="0"/>
              <a:t>‹#›</a:t>
            </a:fld>
            <a:endParaRPr lang="en-US"/>
          </a:p>
        </p:txBody>
      </p:sp>
    </p:spTree>
    <p:extLst>
      <p:ext uri="{BB962C8B-B14F-4D97-AF65-F5344CB8AC3E}">
        <p14:creationId xmlns:p14="http://schemas.microsoft.com/office/powerpoint/2010/main" val="39456434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F26B43"/>
          </p15:clr>
        </p15:guide>
        <p15:guide id="2" pos="3840">
          <p15:clr>
            <a:srgbClr val="F26B43"/>
          </p15:clr>
        </p15:guide>
        <p15:guide id="3" pos="7200">
          <p15:clr>
            <a:srgbClr val="F26B43"/>
          </p15:clr>
        </p15:guide>
        <p15:guide id="4" pos="6720">
          <p15:clr>
            <a:srgbClr val="F26B43"/>
          </p15:clr>
        </p15:guide>
        <p15:guide id="16" pos="480">
          <p15:clr>
            <a:srgbClr val="F26B43"/>
          </p15:clr>
        </p15:guide>
        <p15:guide id="23" orient="horz"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gif"/><Relationship Id="rId1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gif"/><Relationship Id="rId17" Type="http://schemas.openxmlformats.org/officeDocument/2006/relationships/image" Target="../media/image6.gif"/><Relationship Id="rId2" Type="http://schemas.openxmlformats.org/officeDocument/2006/relationships/customXml" Target="../ink/ink1.xml"/><Relationship Id="rId16" Type="http://schemas.openxmlformats.org/officeDocument/2006/relationships/image" Target="../media/image5.gif"/><Relationship Id="rId20"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4.gif"/><Relationship Id="rId10" Type="http://schemas.openxmlformats.org/officeDocument/2006/relationships/customXml" Target="../ink/ink5.xml"/><Relationship Id="rId19" Type="http://schemas.openxmlformats.org/officeDocument/2006/relationships/image" Target="../media/image8.jpeg"/><Relationship Id="rId4" Type="http://schemas.openxmlformats.org/officeDocument/2006/relationships/customXml" Target="../ink/ink2.xml"/><Relationship Id="rId9" Type="http://schemas.openxmlformats.org/officeDocument/2006/relationships/image" Target="../media/image4.png"/><Relationship Id="rId14" Type="http://schemas.openxmlformats.org/officeDocument/2006/relationships/image" Target="../media/image3.gif"/></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3.gif"/><Relationship Id="rId18" Type="http://schemas.openxmlformats.org/officeDocument/2006/relationships/image" Target="../media/image18.gif"/><Relationship Id="rId3" Type="http://schemas.openxmlformats.org/officeDocument/2006/relationships/customXml" Target="../ink/ink6.xml"/><Relationship Id="rId21" Type="http://schemas.openxmlformats.org/officeDocument/2006/relationships/image" Target="../media/image21.gif"/><Relationship Id="rId7" Type="http://schemas.openxmlformats.org/officeDocument/2006/relationships/customXml" Target="../ink/ink8.xml"/><Relationship Id="rId12" Type="http://schemas.openxmlformats.org/officeDocument/2006/relationships/image" Target="../media/image12.gif"/><Relationship Id="rId17" Type="http://schemas.openxmlformats.org/officeDocument/2006/relationships/image" Target="../media/image17.gif"/><Relationship Id="rId2" Type="http://schemas.openxmlformats.org/officeDocument/2006/relationships/image" Target="../media/image10.gif"/><Relationship Id="rId16" Type="http://schemas.openxmlformats.org/officeDocument/2006/relationships/image" Target="../media/image16.gif"/><Relationship Id="rId20" Type="http://schemas.openxmlformats.org/officeDocument/2006/relationships/image" Target="../media/image20.gif"/><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1.gif"/><Relationship Id="rId5" Type="http://schemas.openxmlformats.org/officeDocument/2006/relationships/customXml" Target="../ink/ink7.xml"/><Relationship Id="rId15" Type="http://schemas.openxmlformats.org/officeDocument/2006/relationships/image" Target="../media/image15.gif"/><Relationship Id="rId10" Type="http://schemas.openxmlformats.org/officeDocument/2006/relationships/image" Target="../media/image19.png"/><Relationship Id="rId19" Type="http://schemas.openxmlformats.org/officeDocument/2006/relationships/image" Target="../media/image19.gif"/><Relationship Id="rId4" Type="http://schemas.openxmlformats.org/officeDocument/2006/relationships/image" Target="../media/image16.png"/><Relationship Id="rId9" Type="http://schemas.openxmlformats.org/officeDocument/2006/relationships/customXml" Target="../ink/ink9.xml"/><Relationship Id="rId14" Type="http://schemas.openxmlformats.org/officeDocument/2006/relationships/image" Target="../media/image14.gif"/><Relationship Id="rId22" Type="http://schemas.openxmlformats.org/officeDocument/2006/relationships/image" Target="../media/image22.gif"/></Relationships>
</file>

<file path=ppt/slides/_rels/slide4.xml.rels><?xml version="1.0" encoding="UTF-8" standalone="yes"?>
<Relationships xmlns="http://schemas.openxmlformats.org/package/2006/relationships"><Relationship Id="rId8" Type="http://schemas.openxmlformats.org/officeDocument/2006/relationships/image" Target="../media/image29.gif"/><Relationship Id="rId13" Type="http://schemas.openxmlformats.org/officeDocument/2006/relationships/image" Target="../media/image34.jpeg"/><Relationship Id="rId3" Type="http://schemas.openxmlformats.org/officeDocument/2006/relationships/image" Target="../media/image24.gif"/><Relationship Id="rId7" Type="http://schemas.openxmlformats.org/officeDocument/2006/relationships/image" Target="../media/image28.gif"/><Relationship Id="rId12" Type="http://schemas.openxmlformats.org/officeDocument/2006/relationships/image" Target="../media/image33.gif"/><Relationship Id="rId2" Type="http://schemas.openxmlformats.org/officeDocument/2006/relationships/image" Target="../media/image23.gif"/><Relationship Id="rId1" Type="http://schemas.openxmlformats.org/officeDocument/2006/relationships/slideLayout" Target="../slideLayouts/slideLayout2.xml"/><Relationship Id="rId6" Type="http://schemas.openxmlformats.org/officeDocument/2006/relationships/image" Target="../media/image27.gif"/><Relationship Id="rId11" Type="http://schemas.openxmlformats.org/officeDocument/2006/relationships/image" Target="../media/image32.gif"/><Relationship Id="rId5" Type="http://schemas.openxmlformats.org/officeDocument/2006/relationships/image" Target="../media/image26.gif"/><Relationship Id="rId15" Type="http://schemas.openxmlformats.org/officeDocument/2006/relationships/image" Target="../media/image36.gif"/><Relationship Id="rId10" Type="http://schemas.openxmlformats.org/officeDocument/2006/relationships/image" Target="../media/image31.gif"/><Relationship Id="rId4" Type="http://schemas.openxmlformats.org/officeDocument/2006/relationships/image" Target="../media/image25.gif"/><Relationship Id="rId9" Type="http://schemas.openxmlformats.org/officeDocument/2006/relationships/image" Target="../media/image30.gif"/><Relationship Id="rId14" Type="http://schemas.openxmlformats.org/officeDocument/2006/relationships/image" Target="../media/image35.gif"/></Relationships>
</file>

<file path=ppt/slides/_rels/slide5.xml.rels><?xml version="1.0" encoding="UTF-8" standalone="yes"?>
<Relationships xmlns="http://schemas.openxmlformats.org/package/2006/relationships"><Relationship Id="rId8" Type="http://schemas.openxmlformats.org/officeDocument/2006/relationships/image" Target="../media/image43.gif"/><Relationship Id="rId13" Type="http://schemas.openxmlformats.org/officeDocument/2006/relationships/image" Target="../media/image48.gif"/><Relationship Id="rId3" Type="http://schemas.openxmlformats.org/officeDocument/2006/relationships/image" Target="../media/image38.gif"/><Relationship Id="rId7" Type="http://schemas.openxmlformats.org/officeDocument/2006/relationships/image" Target="../media/image42.gif"/><Relationship Id="rId12" Type="http://schemas.openxmlformats.org/officeDocument/2006/relationships/image" Target="../media/image47.gif"/><Relationship Id="rId2" Type="http://schemas.openxmlformats.org/officeDocument/2006/relationships/image" Target="../media/image37.gif"/><Relationship Id="rId1" Type="http://schemas.openxmlformats.org/officeDocument/2006/relationships/slideLayout" Target="../slideLayouts/slideLayout2.xml"/><Relationship Id="rId6" Type="http://schemas.openxmlformats.org/officeDocument/2006/relationships/image" Target="../media/image41.gif"/><Relationship Id="rId11" Type="http://schemas.openxmlformats.org/officeDocument/2006/relationships/image" Target="../media/image46.gif"/><Relationship Id="rId5" Type="http://schemas.openxmlformats.org/officeDocument/2006/relationships/image" Target="../media/image40.gif"/><Relationship Id="rId15" Type="http://schemas.openxmlformats.org/officeDocument/2006/relationships/image" Target="../media/image50.gif"/><Relationship Id="rId10" Type="http://schemas.openxmlformats.org/officeDocument/2006/relationships/image" Target="../media/image45.gif"/><Relationship Id="rId4" Type="http://schemas.openxmlformats.org/officeDocument/2006/relationships/image" Target="../media/image39.gif"/><Relationship Id="rId9" Type="http://schemas.openxmlformats.org/officeDocument/2006/relationships/image" Target="../media/image44.gif"/><Relationship Id="rId14" Type="http://schemas.openxmlformats.org/officeDocument/2006/relationships/image" Target="../media/image49.gif"/></Relationships>
</file>

<file path=ppt/slides/_rels/slide6.xml.rels><?xml version="1.0" encoding="UTF-8" standalone="yes"?>
<Relationships xmlns="http://schemas.openxmlformats.org/package/2006/relationships"><Relationship Id="rId8" Type="http://schemas.openxmlformats.org/officeDocument/2006/relationships/image" Target="../media/image57.gif"/><Relationship Id="rId13" Type="http://schemas.openxmlformats.org/officeDocument/2006/relationships/image" Target="../media/image62.gif"/><Relationship Id="rId3" Type="http://schemas.openxmlformats.org/officeDocument/2006/relationships/image" Target="../media/image52.gif"/><Relationship Id="rId7" Type="http://schemas.openxmlformats.org/officeDocument/2006/relationships/image" Target="../media/image56.jpeg"/><Relationship Id="rId12" Type="http://schemas.openxmlformats.org/officeDocument/2006/relationships/image" Target="../media/image61.gif"/><Relationship Id="rId2" Type="http://schemas.openxmlformats.org/officeDocument/2006/relationships/image" Target="../media/image51.gif"/><Relationship Id="rId1" Type="http://schemas.openxmlformats.org/officeDocument/2006/relationships/slideLayout" Target="../slideLayouts/slideLayout2.xml"/><Relationship Id="rId6" Type="http://schemas.openxmlformats.org/officeDocument/2006/relationships/image" Target="../media/image55.gif"/><Relationship Id="rId11" Type="http://schemas.openxmlformats.org/officeDocument/2006/relationships/image" Target="../media/image60.gif"/><Relationship Id="rId5" Type="http://schemas.openxmlformats.org/officeDocument/2006/relationships/image" Target="../media/image54.gif"/><Relationship Id="rId15" Type="http://schemas.openxmlformats.org/officeDocument/2006/relationships/image" Target="../media/image64.gif"/><Relationship Id="rId10" Type="http://schemas.openxmlformats.org/officeDocument/2006/relationships/image" Target="../media/image59.gif"/><Relationship Id="rId4" Type="http://schemas.openxmlformats.org/officeDocument/2006/relationships/image" Target="../media/image53.gif"/><Relationship Id="rId9" Type="http://schemas.openxmlformats.org/officeDocument/2006/relationships/image" Target="../media/image58.gif"/><Relationship Id="rId14" Type="http://schemas.openxmlformats.org/officeDocument/2006/relationships/image" Target="../media/image6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a:t>History of Games</a:t>
            </a:r>
            <a:br>
              <a:rPr lang="en-GB"/>
            </a:br>
            <a:r>
              <a:rPr lang="en-GB"/>
              <a:t> &lt;3</a:t>
            </a:r>
            <a:br>
              <a:rPr lang="en-GB"/>
            </a:br>
            <a:r>
              <a:rPr lang="en-GB"/>
              <a:t> </a:t>
            </a:r>
          </a:p>
        </p:txBody>
      </p:sp>
      <p:sp>
        <p:nvSpPr>
          <p:cNvPr id="3" name="Subtitle 2"/>
          <p:cNvSpPr>
            <a:spLocks noGrp="1"/>
          </p:cNvSpPr>
          <p:nvPr>
            <p:ph type="subTitle" idx="1"/>
          </p:nvPr>
        </p:nvSpPr>
        <p:spPr/>
        <p:txBody>
          <a:bodyPr vert="horz" lIns="91440" tIns="45720" rIns="91440" bIns="45720" rtlCol="0" anchor="t">
            <a:normAutofit/>
          </a:bodyPr>
          <a:lstStyle/>
          <a:p>
            <a:r>
              <a:rPr lang="en-GB"/>
              <a:t>By Daniel Möller</a:t>
            </a:r>
            <a:br>
              <a:rPr lang="en-GB"/>
            </a:br>
            <a:br>
              <a:rPr lang="en-GB"/>
            </a:br>
            <a:br>
              <a:rPr lang="en-GB"/>
            </a:br>
            <a:r>
              <a:rPr lang="en-GB"/>
              <a:t>[PRESS START]</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AC01-E014-47DD-C646-D7968314DAE4}"/>
              </a:ext>
            </a:extLst>
          </p:cNvPr>
          <p:cNvSpPr>
            <a:spLocks noGrp="1"/>
          </p:cNvSpPr>
          <p:nvPr>
            <p:ph type="title"/>
          </p:nvPr>
        </p:nvSpPr>
        <p:spPr>
          <a:xfrm>
            <a:off x="481519" y="202997"/>
            <a:ext cx="10515600" cy="1325563"/>
          </a:xfrm>
        </p:spPr>
        <p:txBody>
          <a:bodyPr/>
          <a:lstStyle/>
          <a:p>
            <a:r>
              <a:rPr lang="en-GB" sz="5400"/>
              <a:t>Early</a:t>
            </a:r>
            <a:r>
              <a:rPr lang="en-GB" sz="5400">
                <a:ea typeface="+mj-lt"/>
                <a:cs typeface="+mj-lt"/>
              </a:rPr>
              <a:t> </a:t>
            </a:r>
            <a:r>
              <a:rPr lang="en-GB" sz="5400"/>
              <a:t>Game</a:t>
            </a:r>
          </a:p>
        </p:txBody>
      </p:sp>
      <p:sp>
        <p:nvSpPr>
          <p:cNvPr id="6" name="TextBox 5">
            <a:extLst>
              <a:ext uri="{FF2B5EF4-FFF2-40B4-BE49-F238E27FC236}">
                <a16:creationId xmlns:a16="http://schemas.microsoft.com/office/drawing/2014/main" id="{87E81D6E-6A85-9472-25A0-73DD5C9A9716}"/>
              </a:ext>
            </a:extLst>
          </p:cNvPr>
          <p:cNvSpPr txBox="1"/>
          <p:nvPr/>
        </p:nvSpPr>
        <p:spPr>
          <a:xfrm>
            <a:off x="9451644" y="5667681"/>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a:t>Adventure</a:t>
            </a:r>
            <a:r>
              <a:rPr lang="en-GB" sz="2800"/>
              <a:t> (1979, </a:t>
            </a:r>
            <a:r>
              <a:rPr lang="en-GB" sz="2800">
                <a:ea typeface="+mn-lt"/>
                <a:cs typeface="+mn-lt"/>
              </a:rPr>
              <a:t>Atari</a:t>
            </a:r>
            <a:r>
              <a:rPr lang="en-GB" sz="2800"/>
              <a:t>)</a:t>
            </a:r>
            <a:endParaRPr lang="en-GB"/>
          </a:p>
        </p:txBody>
      </p:sp>
      <p:sp>
        <p:nvSpPr>
          <p:cNvPr id="7" name="TextBox 6">
            <a:extLst>
              <a:ext uri="{FF2B5EF4-FFF2-40B4-BE49-F238E27FC236}">
                <a16:creationId xmlns:a16="http://schemas.microsoft.com/office/drawing/2014/main" id="{AC6DB79D-4595-3B96-EFD6-A840D31DF6B0}"/>
              </a:ext>
            </a:extLst>
          </p:cNvPr>
          <p:cNvSpPr txBox="1"/>
          <p:nvPr/>
        </p:nvSpPr>
        <p:spPr>
          <a:xfrm>
            <a:off x="6997337" y="5666208"/>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a:cs typeface="Segoe UI"/>
              </a:rPr>
              <a:t>Space Invaders</a:t>
            </a:r>
            <a:r>
              <a:rPr lang="en-GB" sz="2800">
                <a:cs typeface="Segoe UI"/>
              </a:rPr>
              <a:t> (1978, Atari)</a:t>
            </a:r>
            <a:endParaRPr lang="en-GB"/>
          </a:p>
        </p:txBody>
      </p:sp>
      <p:sp>
        <p:nvSpPr>
          <p:cNvPr id="9" name="TextBox 8">
            <a:extLst>
              <a:ext uri="{FF2B5EF4-FFF2-40B4-BE49-F238E27FC236}">
                <a16:creationId xmlns:a16="http://schemas.microsoft.com/office/drawing/2014/main" id="{A593881F-C44C-3623-1A7D-F30D0D55B7B7}"/>
              </a:ext>
            </a:extLst>
          </p:cNvPr>
          <p:cNvSpPr txBox="1"/>
          <p:nvPr/>
        </p:nvSpPr>
        <p:spPr>
          <a:xfrm>
            <a:off x="244741" y="5677804"/>
            <a:ext cx="2815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a:cs typeface="Segoe UI"/>
              </a:rPr>
              <a:t>Pong</a:t>
            </a:r>
            <a:r>
              <a:rPr lang="en-GB" sz="2800">
                <a:cs typeface="Segoe UI"/>
              </a:rPr>
              <a:t> (</a:t>
            </a:r>
            <a:r>
              <a:rPr lang="en-GB" sz="2800">
                <a:solidFill>
                  <a:srgbClr val="FFFFFF"/>
                </a:solidFill>
                <a:latin typeface="Trade Gothic Next Light"/>
                <a:cs typeface="Segoe UI"/>
              </a:rPr>
              <a:t>1972</a:t>
            </a:r>
            <a:r>
              <a:rPr lang="en-GB" sz="2800">
                <a:cs typeface="Segoe UI"/>
              </a:rPr>
              <a:t>, Atari)</a:t>
            </a:r>
            <a:endParaRPr lang="en-GB"/>
          </a:p>
        </p:txBody>
      </p:sp>
      <p:sp>
        <p:nvSpPr>
          <p:cNvPr id="13" name="TextBox 12">
            <a:extLst>
              <a:ext uri="{FF2B5EF4-FFF2-40B4-BE49-F238E27FC236}">
                <a16:creationId xmlns:a16="http://schemas.microsoft.com/office/drawing/2014/main" id="{3D6F70CB-0EDA-F43A-3B9D-9091FBCD566D}"/>
              </a:ext>
            </a:extLst>
          </p:cNvPr>
          <p:cNvSpPr txBox="1"/>
          <p:nvPr/>
        </p:nvSpPr>
        <p:spPr>
          <a:xfrm>
            <a:off x="4937597" y="5671809"/>
            <a:ext cx="2129698" cy="9485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t>Breakout</a:t>
            </a:r>
            <a:r>
              <a:rPr lang="en-US" sz="2800"/>
              <a:t> (1976, </a:t>
            </a:r>
            <a:r>
              <a:rPr lang="en-GB" sz="2800"/>
              <a:t>Atari</a:t>
            </a:r>
            <a:r>
              <a:rPr lang="en-US" sz="2800"/>
              <a:t>)</a:t>
            </a:r>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C4518F22-E0E7-AFA7-8269-9AB6108EA004}"/>
                  </a:ext>
                </a:extLst>
              </p14:cNvPr>
              <p14:cNvContentPartPr/>
              <p14:nvPr/>
            </p14:nvContentPartPr>
            <p14:xfrm>
              <a:off x="9673617" y="526355"/>
              <a:ext cx="213764" cy="16212"/>
            </p14:xfrm>
          </p:contentPart>
        </mc:Choice>
        <mc:Fallback xmlns="">
          <p:pic>
            <p:nvPicPr>
              <p:cNvPr id="35" name="Ink 34">
                <a:extLst>
                  <a:ext uri="{FF2B5EF4-FFF2-40B4-BE49-F238E27FC236}">
                    <a16:creationId xmlns:a16="http://schemas.microsoft.com/office/drawing/2014/main" id="{C4518F22-E0E7-AFA7-8269-9AB6108EA004}"/>
                  </a:ext>
                </a:extLst>
              </p:cNvPr>
              <p:cNvPicPr/>
              <p:nvPr/>
            </p:nvPicPr>
            <p:blipFill>
              <a:blip r:embed="rId3"/>
              <a:stretch>
                <a:fillRect/>
              </a:stretch>
            </p:blipFill>
            <p:spPr>
              <a:xfrm>
                <a:off x="9619727" y="331811"/>
                <a:ext cx="321185" cy="40465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F1E5B654-595C-976F-70D4-5F06B330CEC1}"/>
                  </a:ext>
                </a:extLst>
              </p14:cNvPr>
              <p14:cNvContentPartPr/>
              <p14:nvPr/>
            </p14:nvContentPartPr>
            <p14:xfrm>
              <a:off x="10181617" y="481960"/>
              <a:ext cx="227600" cy="26039"/>
            </p14:xfrm>
          </p:contentPart>
        </mc:Choice>
        <mc:Fallback xmlns="">
          <p:pic>
            <p:nvPicPr>
              <p:cNvPr id="36" name="Ink 35">
                <a:extLst>
                  <a:ext uri="{FF2B5EF4-FFF2-40B4-BE49-F238E27FC236}">
                    <a16:creationId xmlns:a16="http://schemas.microsoft.com/office/drawing/2014/main" id="{F1E5B654-595C-976F-70D4-5F06B330CEC1}"/>
                  </a:ext>
                </a:extLst>
              </p:cNvPr>
              <p:cNvPicPr/>
              <p:nvPr/>
            </p:nvPicPr>
            <p:blipFill>
              <a:blip r:embed="rId5"/>
              <a:stretch>
                <a:fillRect/>
              </a:stretch>
            </p:blipFill>
            <p:spPr>
              <a:xfrm>
                <a:off x="10127683" y="374950"/>
                <a:ext cx="335108" cy="2397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6">
                <a:extLst>
                  <a:ext uri="{FF2B5EF4-FFF2-40B4-BE49-F238E27FC236}">
                    <a16:creationId xmlns:a16="http://schemas.microsoft.com/office/drawing/2014/main" id="{88792C9F-E3FA-B4EB-89A5-03499B78912D}"/>
                  </a:ext>
                </a:extLst>
              </p14:cNvPr>
              <p14:cNvContentPartPr/>
              <p14:nvPr/>
            </p14:nvContentPartPr>
            <p14:xfrm>
              <a:off x="9284510" y="945745"/>
              <a:ext cx="191380" cy="16212"/>
            </p14:xfrm>
          </p:contentPart>
        </mc:Choice>
        <mc:Fallback xmlns="">
          <p:pic>
            <p:nvPicPr>
              <p:cNvPr id="37" name="Ink 36">
                <a:extLst>
                  <a:ext uri="{FF2B5EF4-FFF2-40B4-BE49-F238E27FC236}">
                    <a16:creationId xmlns:a16="http://schemas.microsoft.com/office/drawing/2014/main" id="{88792C9F-E3FA-B4EB-89A5-03499B78912D}"/>
                  </a:ext>
                </a:extLst>
              </p:cNvPr>
              <p:cNvPicPr/>
              <p:nvPr/>
            </p:nvPicPr>
            <p:blipFill>
              <a:blip r:embed="rId7"/>
              <a:stretch>
                <a:fillRect/>
              </a:stretch>
            </p:blipFill>
            <p:spPr>
              <a:xfrm>
                <a:off x="9230651" y="-3917855"/>
                <a:ext cx="298740" cy="972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7">
                <a:extLst>
                  <a:ext uri="{FF2B5EF4-FFF2-40B4-BE49-F238E27FC236}">
                    <a16:creationId xmlns:a16="http://schemas.microsoft.com/office/drawing/2014/main" id="{0DB53449-CF09-CC57-3FFA-1DF0FDF94302}"/>
                  </a:ext>
                </a:extLst>
              </p14:cNvPr>
              <p14:cNvContentPartPr/>
              <p14:nvPr/>
            </p14:nvContentPartPr>
            <p14:xfrm>
              <a:off x="9533106" y="1113066"/>
              <a:ext cx="856105" cy="32635"/>
            </p14:xfrm>
          </p:contentPart>
        </mc:Choice>
        <mc:Fallback xmlns="">
          <p:pic>
            <p:nvPicPr>
              <p:cNvPr id="38" name="Ink 37">
                <a:extLst>
                  <a:ext uri="{FF2B5EF4-FFF2-40B4-BE49-F238E27FC236}">
                    <a16:creationId xmlns:a16="http://schemas.microsoft.com/office/drawing/2014/main" id="{0DB53449-CF09-CC57-3FFA-1DF0FDF94302}"/>
                  </a:ext>
                </a:extLst>
              </p:cNvPr>
              <p:cNvPicPr/>
              <p:nvPr/>
            </p:nvPicPr>
            <p:blipFill>
              <a:blip r:embed="rId9"/>
              <a:stretch>
                <a:fillRect/>
              </a:stretch>
            </p:blipFill>
            <p:spPr>
              <a:xfrm>
                <a:off x="9479127" y="1006648"/>
                <a:ext cx="963703" cy="24511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3692B486-648E-729E-FFD3-0788622BA848}"/>
                  </a:ext>
                </a:extLst>
              </p14:cNvPr>
              <p14:cNvContentPartPr/>
              <p14:nvPr/>
            </p14:nvContentPartPr>
            <p14:xfrm>
              <a:off x="10435617" y="843064"/>
              <a:ext cx="208343" cy="16212"/>
            </p14:xfrm>
          </p:contentPart>
        </mc:Choice>
        <mc:Fallback xmlns="">
          <p:pic>
            <p:nvPicPr>
              <p:cNvPr id="39" name="Ink 38">
                <a:extLst>
                  <a:ext uri="{FF2B5EF4-FFF2-40B4-BE49-F238E27FC236}">
                    <a16:creationId xmlns:a16="http://schemas.microsoft.com/office/drawing/2014/main" id="{3692B486-648E-729E-FFD3-0788622BA848}"/>
                  </a:ext>
                </a:extLst>
              </p:cNvPr>
              <p:cNvPicPr/>
              <p:nvPr/>
            </p:nvPicPr>
            <p:blipFill>
              <a:blip r:embed="rId11"/>
              <a:stretch>
                <a:fillRect/>
              </a:stretch>
            </p:blipFill>
            <p:spPr>
              <a:xfrm>
                <a:off x="10381642" y="-4020536"/>
                <a:ext cx="315933" cy="9727200"/>
              </a:xfrm>
              <a:prstGeom prst="rect">
                <a:avLst/>
              </a:prstGeom>
            </p:spPr>
          </p:pic>
        </mc:Fallback>
      </mc:AlternateContent>
      <p:sp>
        <p:nvSpPr>
          <p:cNvPr id="14" name="TextBox 13">
            <a:extLst>
              <a:ext uri="{FF2B5EF4-FFF2-40B4-BE49-F238E27FC236}">
                <a16:creationId xmlns:a16="http://schemas.microsoft.com/office/drawing/2014/main" id="{12DDE7D0-A911-B91F-C6A8-BFDF4E4BE9F0}"/>
              </a:ext>
            </a:extLst>
          </p:cNvPr>
          <p:cNvSpPr txBox="1"/>
          <p:nvPr/>
        </p:nvSpPr>
        <p:spPr>
          <a:xfrm>
            <a:off x="2381173" y="5667610"/>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ea typeface="+mn-lt"/>
                <a:cs typeface="+mn-lt"/>
              </a:rPr>
              <a:t> Gunfight</a:t>
            </a:r>
            <a:br>
              <a:rPr lang="en-GB" sz="2800">
                <a:ea typeface="+mn-lt"/>
                <a:cs typeface="+mn-lt"/>
              </a:rPr>
            </a:br>
            <a:r>
              <a:rPr lang="en-GB" sz="2800">
                <a:ea typeface="+mn-lt"/>
                <a:cs typeface="+mn-lt"/>
              </a:rPr>
              <a:t>(1975, Midway)</a:t>
            </a:r>
            <a:endParaRPr lang="en-US">
              <a:ea typeface="+mn-lt"/>
              <a:cs typeface="+mn-lt"/>
            </a:endParaRPr>
          </a:p>
        </p:txBody>
      </p:sp>
      <p:pic>
        <p:nvPicPr>
          <p:cNvPr id="15" name="Picture 14" descr="A screenshot of a video game&#10;&#10;AI-generated content may be incorrect.">
            <a:extLst>
              <a:ext uri="{FF2B5EF4-FFF2-40B4-BE49-F238E27FC236}">
                <a16:creationId xmlns:a16="http://schemas.microsoft.com/office/drawing/2014/main" id="{23C2B385-233F-2C10-9569-0CB1CCC74CB3}"/>
              </a:ext>
            </a:extLst>
          </p:cNvPr>
          <p:cNvPicPr>
            <a:picLocks noChangeAspect="1"/>
          </p:cNvPicPr>
          <p:nvPr/>
        </p:nvPicPr>
        <p:blipFill>
          <a:blip r:embed="rId12"/>
          <a:stretch>
            <a:fillRect/>
          </a:stretch>
        </p:blipFill>
        <p:spPr>
          <a:xfrm>
            <a:off x="2392697" y="4037806"/>
            <a:ext cx="2180872" cy="1685039"/>
          </a:xfrm>
          <a:prstGeom prst="rect">
            <a:avLst/>
          </a:prstGeom>
        </p:spPr>
      </p:pic>
      <p:pic>
        <p:nvPicPr>
          <p:cNvPr id="16" name="Picture 15" descr="A black and white screen with numbers&#10;&#10;AI-generated content may be incorrect.">
            <a:extLst>
              <a:ext uri="{FF2B5EF4-FFF2-40B4-BE49-F238E27FC236}">
                <a16:creationId xmlns:a16="http://schemas.microsoft.com/office/drawing/2014/main" id="{F7BB26EC-E34E-29CD-55D9-4637A438F544}"/>
              </a:ext>
            </a:extLst>
          </p:cNvPr>
          <p:cNvPicPr>
            <a:picLocks noChangeAspect="1"/>
          </p:cNvPicPr>
          <p:nvPr/>
        </p:nvPicPr>
        <p:blipFill>
          <a:blip r:embed="rId13"/>
          <a:stretch>
            <a:fillRect/>
          </a:stretch>
        </p:blipFill>
        <p:spPr>
          <a:xfrm>
            <a:off x="201123" y="4044269"/>
            <a:ext cx="2164569" cy="1643472"/>
          </a:xfrm>
          <a:prstGeom prst="rect">
            <a:avLst/>
          </a:prstGeom>
        </p:spPr>
      </p:pic>
      <p:pic>
        <p:nvPicPr>
          <p:cNvPr id="17" name="Picture 16" descr="A screen shot of a screen&#10;&#10;AI-generated content may be incorrect.">
            <a:extLst>
              <a:ext uri="{FF2B5EF4-FFF2-40B4-BE49-F238E27FC236}">
                <a16:creationId xmlns:a16="http://schemas.microsoft.com/office/drawing/2014/main" id="{A0C4C24D-CDF2-B5B3-5D17-664C1AF79522}"/>
              </a:ext>
            </a:extLst>
          </p:cNvPr>
          <p:cNvPicPr>
            <a:picLocks noChangeAspect="1"/>
          </p:cNvPicPr>
          <p:nvPr/>
        </p:nvPicPr>
        <p:blipFill>
          <a:blip r:embed="rId14"/>
          <a:stretch>
            <a:fillRect/>
          </a:stretch>
        </p:blipFill>
        <p:spPr>
          <a:xfrm>
            <a:off x="4740180" y="4048040"/>
            <a:ext cx="2175415" cy="1660473"/>
          </a:xfrm>
          <a:prstGeom prst="rect">
            <a:avLst/>
          </a:prstGeom>
        </p:spPr>
      </p:pic>
      <p:pic>
        <p:nvPicPr>
          <p:cNvPr id="18" name="Picture 17" descr="A screen shot of a video game&#10;&#10;AI-generated content may be incorrect.">
            <a:extLst>
              <a:ext uri="{FF2B5EF4-FFF2-40B4-BE49-F238E27FC236}">
                <a16:creationId xmlns:a16="http://schemas.microsoft.com/office/drawing/2014/main" id="{C6BD1273-C97B-40F8-17C1-AF6B1EB93E39}"/>
              </a:ext>
            </a:extLst>
          </p:cNvPr>
          <p:cNvPicPr>
            <a:picLocks noChangeAspect="1"/>
          </p:cNvPicPr>
          <p:nvPr/>
        </p:nvPicPr>
        <p:blipFill>
          <a:blip r:embed="rId15"/>
          <a:stretch>
            <a:fillRect/>
          </a:stretch>
        </p:blipFill>
        <p:spPr>
          <a:xfrm>
            <a:off x="7020806" y="4035388"/>
            <a:ext cx="2196867" cy="1591743"/>
          </a:xfrm>
          <a:prstGeom prst="rect">
            <a:avLst/>
          </a:prstGeom>
        </p:spPr>
      </p:pic>
      <p:pic>
        <p:nvPicPr>
          <p:cNvPr id="19" name="Picture 18" descr="A yellow and grey square with a key&#10;&#10;AI-generated content may be incorrect.">
            <a:extLst>
              <a:ext uri="{FF2B5EF4-FFF2-40B4-BE49-F238E27FC236}">
                <a16:creationId xmlns:a16="http://schemas.microsoft.com/office/drawing/2014/main" id="{E794C485-C0B1-9AC0-ABC5-6D37343BE829}"/>
              </a:ext>
            </a:extLst>
          </p:cNvPr>
          <p:cNvPicPr>
            <a:picLocks noChangeAspect="1"/>
          </p:cNvPicPr>
          <p:nvPr/>
        </p:nvPicPr>
        <p:blipFill>
          <a:blip r:embed="rId16"/>
          <a:stretch>
            <a:fillRect/>
          </a:stretch>
        </p:blipFill>
        <p:spPr>
          <a:xfrm>
            <a:off x="9397021" y="4036040"/>
            <a:ext cx="2374131" cy="1578039"/>
          </a:xfrm>
          <a:prstGeom prst="rect">
            <a:avLst/>
          </a:prstGeom>
        </p:spPr>
      </p:pic>
      <p:pic>
        <p:nvPicPr>
          <p:cNvPr id="4" name="Picture 3" descr="A black background with small dots&#10;&#10;AI-generated content may be incorrect.">
            <a:extLst>
              <a:ext uri="{FF2B5EF4-FFF2-40B4-BE49-F238E27FC236}">
                <a16:creationId xmlns:a16="http://schemas.microsoft.com/office/drawing/2014/main" id="{E3986752-0E4E-8E9B-285F-091E4A53FC16}"/>
              </a:ext>
            </a:extLst>
          </p:cNvPr>
          <p:cNvPicPr>
            <a:picLocks noChangeAspect="1"/>
          </p:cNvPicPr>
          <p:nvPr/>
        </p:nvPicPr>
        <p:blipFill>
          <a:blip r:embed="rId17"/>
          <a:stretch>
            <a:fillRect/>
          </a:stretch>
        </p:blipFill>
        <p:spPr>
          <a:xfrm>
            <a:off x="8505180" y="257774"/>
            <a:ext cx="3324303" cy="2623435"/>
          </a:xfrm>
          <a:prstGeom prst="rect">
            <a:avLst/>
          </a:prstGeom>
        </p:spPr>
      </p:pic>
      <p:sp>
        <p:nvSpPr>
          <p:cNvPr id="5" name="TextBox 4">
            <a:extLst>
              <a:ext uri="{FF2B5EF4-FFF2-40B4-BE49-F238E27FC236}">
                <a16:creationId xmlns:a16="http://schemas.microsoft.com/office/drawing/2014/main" id="{194F3FB6-6F5A-4D48-3072-03CA89C441DE}"/>
              </a:ext>
            </a:extLst>
          </p:cNvPr>
          <p:cNvSpPr txBox="1"/>
          <p:nvPr/>
        </p:nvSpPr>
        <p:spPr>
          <a:xfrm>
            <a:off x="8371184" y="3027239"/>
            <a:ext cx="4319310" cy="959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a:cs typeface="Segoe UI"/>
              </a:rPr>
              <a:t>Computer </a:t>
            </a:r>
            <a:r>
              <a:rPr lang="en-GB" sz="2800">
                <a:cs typeface="Segoe UI"/>
              </a:rPr>
              <a:t>Space (1971, Atari)</a:t>
            </a:r>
            <a:endParaRPr lang="en-GB"/>
          </a:p>
        </p:txBody>
      </p:sp>
      <p:sp>
        <p:nvSpPr>
          <p:cNvPr id="10" name="Content Placeholder 9">
            <a:extLst>
              <a:ext uri="{FF2B5EF4-FFF2-40B4-BE49-F238E27FC236}">
                <a16:creationId xmlns:a16="http://schemas.microsoft.com/office/drawing/2014/main" id="{623E1370-8FFB-A057-3874-0F15F14ADA72}"/>
              </a:ext>
            </a:extLst>
          </p:cNvPr>
          <p:cNvSpPr>
            <a:spLocks noGrp="1"/>
          </p:cNvSpPr>
          <p:nvPr>
            <p:ph idx="1"/>
          </p:nvPr>
        </p:nvSpPr>
        <p:spPr>
          <a:xfrm>
            <a:off x="10366257" y="6090397"/>
            <a:ext cx="301743" cy="22411"/>
          </a:xfrm>
        </p:spPr>
        <p:txBody>
          <a:bodyPr>
            <a:normAutofit fontScale="25000" lnSpcReduction="20000"/>
          </a:bodyPr>
          <a:lstStyle/>
          <a:p>
            <a:endParaRPr lang="en-GB"/>
          </a:p>
        </p:txBody>
      </p:sp>
      <p:pic>
        <p:nvPicPr>
          <p:cNvPr id="12" name="Picture 11" descr="A circular screen with green dots&#10;&#10;AI-generated content may be incorrect.">
            <a:extLst>
              <a:ext uri="{FF2B5EF4-FFF2-40B4-BE49-F238E27FC236}">
                <a16:creationId xmlns:a16="http://schemas.microsoft.com/office/drawing/2014/main" id="{38E6D9BF-37B5-2526-A783-EE8018148048}"/>
              </a:ext>
            </a:extLst>
          </p:cNvPr>
          <p:cNvPicPr>
            <a:picLocks noChangeAspect="1"/>
          </p:cNvPicPr>
          <p:nvPr/>
        </p:nvPicPr>
        <p:blipFill>
          <a:blip r:embed="rId18"/>
          <a:stretch>
            <a:fillRect/>
          </a:stretch>
        </p:blipFill>
        <p:spPr>
          <a:xfrm>
            <a:off x="505039" y="1528897"/>
            <a:ext cx="1700058" cy="1716807"/>
          </a:xfrm>
          <a:prstGeom prst="rect">
            <a:avLst/>
          </a:prstGeom>
        </p:spPr>
      </p:pic>
      <p:pic>
        <p:nvPicPr>
          <p:cNvPr id="21" name="Picture 20" descr="A circular object with a graph&#10;&#10;AI-generated content may be incorrect.">
            <a:extLst>
              <a:ext uri="{FF2B5EF4-FFF2-40B4-BE49-F238E27FC236}">
                <a16:creationId xmlns:a16="http://schemas.microsoft.com/office/drawing/2014/main" id="{E980E697-180A-A1FA-48A6-3331B04AD058}"/>
              </a:ext>
            </a:extLst>
          </p:cNvPr>
          <p:cNvPicPr>
            <a:picLocks noChangeAspect="1"/>
          </p:cNvPicPr>
          <p:nvPr/>
        </p:nvPicPr>
        <p:blipFill>
          <a:blip r:embed="rId19"/>
          <a:srcRect l="13895" r="11127" b="-2"/>
          <a:stretch>
            <a:fillRect/>
          </a:stretch>
        </p:blipFill>
        <p:spPr>
          <a:xfrm>
            <a:off x="2644232" y="1529973"/>
            <a:ext cx="1673247" cy="167440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27" name="Picture 26" descr="A black sky with white text&#10;&#10;AI-generated content may be incorrect.">
            <a:extLst>
              <a:ext uri="{FF2B5EF4-FFF2-40B4-BE49-F238E27FC236}">
                <a16:creationId xmlns:a16="http://schemas.microsoft.com/office/drawing/2014/main" id="{F5146046-1CBD-AD3B-EEE1-2BFA1CD3013E}"/>
              </a:ext>
            </a:extLst>
          </p:cNvPr>
          <p:cNvPicPr>
            <a:picLocks noChangeAspect="1"/>
          </p:cNvPicPr>
          <p:nvPr/>
        </p:nvPicPr>
        <p:blipFill>
          <a:blip r:embed="rId20"/>
          <a:stretch>
            <a:fillRect/>
          </a:stretch>
        </p:blipFill>
        <p:spPr>
          <a:xfrm>
            <a:off x="4799988" y="824312"/>
            <a:ext cx="3308457" cy="2392954"/>
          </a:xfrm>
          <a:prstGeom prst="rect">
            <a:avLst/>
          </a:prstGeom>
        </p:spPr>
      </p:pic>
      <p:sp>
        <p:nvSpPr>
          <p:cNvPr id="28" name="TextBox 27">
            <a:extLst>
              <a:ext uri="{FF2B5EF4-FFF2-40B4-BE49-F238E27FC236}">
                <a16:creationId xmlns:a16="http://schemas.microsoft.com/office/drawing/2014/main" id="{169088F3-A20F-FFC0-B25B-2D46D1927CA0}"/>
              </a:ext>
            </a:extLst>
          </p:cNvPr>
          <p:cNvSpPr txBox="1"/>
          <p:nvPr/>
        </p:nvSpPr>
        <p:spPr>
          <a:xfrm>
            <a:off x="244740" y="3246127"/>
            <a:ext cx="2815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cs typeface="Segoe UI"/>
              </a:rPr>
              <a:t>OXO (</a:t>
            </a:r>
            <a:r>
              <a:rPr lang="en-GB" sz="2800">
                <a:solidFill>
                  <a:srgbClr val="FFFFFF"/>
                </a:solidFill>
                <a:latin typeface="Trade Gothic Next Light"/>
                <a:cs typeface="Segoe UI"/>
              </a:rPr>
              <a:t>1952</a:t>
            </a:r>
            <a:r>
              <a:rPr lang="en-GB" sz="2800">
                <a:cs typeface="Segoe UI"/>
              </a:rPr>
              <a:t>)</a:t>
            </a:r>
            <a:endParaRPr lang="en-GB"/>
          </a:p>
        </p:txBody>
      </p:sp>
      <p:sp>
        <p:nvSpPr>
          <p:cNvPr id="31" name="TextBox 30">
            <a:extLst>
              <a:ext uri="{FF2B5EF4-FFF2-40B4-BE49-F238E27FC236}">
                <a16:creationId xmlns:a16="http://schemas.microsoft.com/office/drawing/2014/main" id="{7742B64D-B254-46B1-7969-FDD117B62CBE}"/>
              </a:ext>
            </a:extLst>
          </p:cNvPr>
          <p:cNvSpPr txBox="1"/>
          <p:nvPr/>
        </p:nvSpPr>
        <p:spPr>
          <a:xfrm>
            <a:off x="2127328" y="3246127"/>
            <a:ext cx="2815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cs typeface="Segoe UI"/>
              </a:rPr>
              <a:t>Tennis 4 </a:t>
            </a:r>
            <a:r>
              <a:rPr lang="en-GB" sz="2800">
                <a:solidFill>
                  <a:srgbClr val="FFFFFF"/>
                </a:solidFill>
                <a:latin typeface="Trade Gothic Next Light"/>
                <a:cs typeface="Segoe UI"/>
              </a:rPr>
              <a:t>2(1958</a:t>
            </a:r>
            <a:r>
              <a:rPr lang="en-GB" sz="2800">
                <a:cs typeface="Segoe UI"/>
              </a:rPr>
              <a:t>)</a:t>
            </a:r>
            <a:endParaRPr lang="en-GB"/>
          </a:p>
        </p:txBody>
      </p:sp>
      <p:sp>
        <p:nvSpPr>
          <p:cNvPr id="32" name="TextBox 31">
            <a:extLst>
              <a:ext uri="{FF2B5EF4-FFF2-40B4-BE49-F238E27FC236}">
                <a16:creationId xmlns:a16="http://schemas.microsoft.com/office/drawing/2014/main" id="{CDA02150-3638-073A-C699-968A9E04DEA9}"/>
              </a:ext>
            </a:extLst>
          </p:cNvPr>
          <p:cNvSpPr txBox="1"/>
          <p:nvPr/>
        </p:nvSpPr>
        <p:spPr>
          <a:xfrm>
            <a:off x="4947919" y="3203497"/>
            <a:ext cx="31935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cs typeface="Segoe UI"/>
              </a:rPr>
              <a:t>Space War! (1962)</a:t>
            </a:r>
          </a:p>
        </p:txBody>
      </p:sp>
    </p:spTree>
    <p:extLst>
      <p:ext uri="{BB962C8B-B14F-4D97-AF65-F5344CB8AC3E}">
        <p14:creationId xmlns:p14="http://schemas.microsoft.com/office/powerpoint/2010/main" val="2631811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5720-6019-96B0-DF42-4787160DBE0E}"/>
              </a:ext>
            </a:extLst>
          </p:cNvPr>
          <p:cNvSpPr>
            <a:spLocks noGrp="1"/>
          </p:cNvSpPr>
          <p:nvPr>
            <p:ph type="title"/>
          </p:nvPr>
        </p:nvSpPr>
        <p:spPr>
          <a:xfrm>
            <a:off x="225286" y="235487"/>
            <a:ext cx="9238434" cy="857559"/>
          </a:xfrm>
        </p:spPr>
        <p:txBody>
          <a:bodyPr/>
          <a:lstStyle/>
          <a:p>
            <a:r>
              <a:rPr lang="en-GB"/>
              <a:t>Midgame</a:t>
            </a:r>
          </a:p>
        </p:txBody>
      </p:sp>
      <p:sp>
        <p:nvSpPr>
          <p:cNvPr id="3" name="Content Placeholder 2">
            <a:extLst>
              <a:ext uri="{FF2B5EF4-FFF2-40B4-BE49-F238E27FC236}">
                <a16:creationId xmlns:a16="http://schemas.microsoft.com/office/drawing/2014/main" id="{20A2BCE4-4391-C498-B366-99F5DABD9E45}"/>
              </a:ext>
            </a:extLst>
          </p:cNvPr>
          <p:cNvSpPr>
            <a:spLocks noGrp="1"/>
          </p:cNvSpPr>
          <p:nvPr>
            <p:ph idx="1"/>
          </p:nvPr>
        </p:nvSpPr>
        <p:spPr>
          <a:xfrm>
            <a:off x="226200" y="1681625"/>
            <a:ext cx="11127600" cy="4327338"/>
          </a:xfrm>
        </p:spPr>
        <p:txBody>
          <a:bodyPr vert="horz" lIns="91440" tIns="45720" rIns="91440" bIns="45720" rtlCol="0" anchor="t">
            <a:normAutofit/>
          </a:bodyPr>
          <a:lstStyle/>
          <a:p>
            <a:r>
              <a:rPr lang="en-GB">
                <a:solidFill>
                  <a:srgbClr val="000000"/>
                </a:solidFill>
                <a:ea typeface="+mn-lt"/>
                <a:cs typeface="+mn-lt"/>
              </a:rPr>
              <a:t>The 80s were a turbulent time for video games. Poorly made games like the infamous ET game caused the market to crash. But where giants fall, other came to pick up the pieces. Tokyo became a mecca for clinging coins. Konami, Nintendo, Namco were all founded in Japan, with SEGA transitioning from Hawaii to Tokyo </a:t>
            </a:r>
            <a:r>
              <a:rPr lang="en-GB" err="1">
                <a:solidFill>
                  <a:srgbClr val="000000"/>
                </a:solidFill>
                <a:ea typeface="+mn-lt"/>
                <a:cs typeface="+mn-lt"/>
              </a:rPr>
              <a:t>aswell</a:t>
            </a:r>
            <a:r>
              <a:rPr lang="en-GB">
                <a:solidFill>
                  <a:srgbClr val="000000"/>
                </a:solidFill>
                <a:ea typeface="+mn-lt"/>
                <a:cs typeface="+mn-lt"/>
              </a:rPr>
              <a:t>.</a:t>
            </a:r>
          </a:p>
          <a:p>
            <a:endParaRPr lang="en-GB">
              <a:ea typeface="+mn-lt"/>
              <a:cs typeface="+mn-lt"/>
            </a:endParaRPr>
          </a:p>
          <a:p>
            <a:endParaRPr lang="en-GB"/>
          </a:p>
        </p:txBody>
      </p:sp>
      <p:sp>
        <p:nvSpPr>
          <p:cNvPr id="5" name="TextBox 4">
            <a:extLst>
              <a:ext uri="{FF2B5EF4-FFF2-40B4-BE49-F238E27FC236}">
                <a16:creationId xmlns:a16="http://schemas.microsoft.com/office/drawing/2014/main" id="{E30CDADD-251E-29EE-AC87-DF936F163D56}"/>
              </a:ext>
            </a:extLst>
          </p:cNvPr>
          <p:cNvSpPr txBox="1"/>
          <p:nvPr/>
        </p:nvSpPr>
        <p:spPr>
          <a:xfrm>
            <a:off x="3678772" y="5815722"/>
            <a:ext cx="1948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Mega Man (1987, Nintendo)</a:t>
            </a:r>
            <a:endParaRPr lang="en-US"/>
          </a:p>
        </p:txBody>
      </p:sp>
      <p:sp>
        <p:nvSpPr>
          <p:cNvPr id="9" name="TextBox 8">
            <a:extLst>
              <a:ext uri="{FF2B5EF4-FFF2-40B4-BE49-F238E27FC236}">
                <a16:creationId xmlns:a16="http://schemas.microsoft.com/office/drawing/2014/main" id="{C7EB7D4B-AE6E-2793-E4CB-2896C630CE91}"/>
              </a:ext>
            </a:extLst>
          </p:cNvPr>
          <p:cNvSpPr txBox="1"/>
          <p:nvPr/>
        </p:nvSpPr>
        <p:spPr>
          <a:xfrm>
            <a:off x="8781691" y="2973397"/>
            <a:ext cx="1681200"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Super Mario Bros. (1985, Nintendo)</a:t>
            </a:r>
          </a:p>
        </p:txBody>
      </p:sp>
      <p:sp>
        <p:nvSpPr>
          <p:cNvPr id="11" name="TextBox 10">
            <a:extLst>
              <a:ext uri="{FF2B5EF4-FFF2-40B4-BE49-F238E27FC236}">
                <a16:creationId xmlns:a16="http://schemas.microsoft.com/office/drawing/2014/main" id="{7F30CE1B-1E44-05B2-418F-90DFE6D54002}"/>
              </a:ext>
            </a:extLst>
          </p:cNvPr>
          <p:cNvSpPr txBox="1"/>
          <p:nvPr/>
        </p:nvSpPr>
        <p:spPr>
          <a:xfrm>
            <a:off x="155724" y="3047721"/>
            <a:ext cx="17950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rPr>
              <a:t>Pac Man (1980, Namco)</a:t>
            </a:r>
            <a:br>
              <a:rPr lang="en-US" dirty="0">
                <a:latin typeface="Arial"/>
                <a:cs typeface="Arial"/>
              </a:rPr>
            </a:br>
            <a:endParaRPr lang="en-US">
              <a:latin typeface="Arial"/>
              <a:cs typeface="Arial"/>
            </a:endParaRPr>
          </a:p>
          <a:p>
            <a:endParaRPr lang="en-US">
              <a:solidFill>
                <a:srgbClr val="202122"/>
              </a:solidFill>
              <a:latin typeface="Arial"/>
              <a:cs typeface="Arial"/>
            </a:endParaRPr>
          </a:p>
        </p:txBody>
      </p:sp>
      <p:sp>
        <p:nvSpPr>
          <p:cNvPr id="13" name="TextBox 12">
            <a:extLst>
              <a:ext uri="{FF2B5EF4-FFF2-40B4-BE49-F238E27FC236}">
                <a16:creationId xmlns:a16="http://schemas.microsoft.com/office/drawing/2014/main" id="{2C83C3BC-6CA4-BF36-532C-BE9EB04979CF}"/>
              </a:ext>
            </a:extLst>
          </p:cNvPr>
          <p:cNvSpPr txBox="1"/>
          <p:nvPr/>
        </p:nvSpPr>
        <p:spPr>
          <a:xfrm>
            <a:off x="7027352" y="2967030"/>
            <a:ext cx="16715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mn-lt"/>
                <a:cs typeface="Arial"/>
              </a:rPr>
              <a:t>Kings Quest</a:t>
            </a:r>
            <a:br>
              <a:rPr lang="en-US">
                <a:latin typeface="Arial"/>
                <a:cs typeface="Arial"/>
              </a:rPr>
            </a:br>
            <a:r>
              <a:rPr lang="en-US">
                <a:latin typeface="Arial"/>
                <a:ea typeface="+mn-lt"/>
                <a:cs typeface="Arial"/>
              </a:rPr>
              <a:t>(1984, Sierra Online)</a:t>
            </a:r>
            <a:endParaRPr lang="en-US">
              <a:latin typeface="Arial"/>
              <a:cs typeface="Arial"/>
            </a:endParaRPr>
          </a:p>
        </p:txBody>
      </p:sp>
      <p:pic>
        <p:nvPicPr>
          <p:cNvPr id="16" name="Picture 15" descr="A video game screen with a couple of windows&#10;&#10;AI-generated content may be incorrect.">
            <a:extLst>
              <a:ext uri="{FF2B5EF4-FFF2-40B4-BE49-F238E27FC236}">
                <a16:creationId xmlns:a16="http://schemas.microsoft.com/office/drawing/2014/main" id="{49DA51D4-DBDE-5531-C052-B2AD028C41F8}"/>
              </a:ext>
            </a:extLst>
          </p:cNvPr>
          <p:cNvPicPr>
            <a:picLocks noChangeAspect="1"/>
          </p:cNvPicPr>
          <p:nvPr/>
        </p:nvPicPr>
        <p:blipFill>
          <a:blip r:embed="rId2"/>
          <a:stretch>
            <a:fillRect/>
          </a:stretch>
        </p:blipFill>
        <p:spPr>
          <a:xfrm>
            <a:off x="240068" y="4104687"/>
            <a:ext cx="1682760" cy="1538027"/>
          </a:xfrm>
          <a:prstGeom prst="rect">
            <a:avLst/>
          </a:prstGeom>
        </p:spPr>
      </p:pic>
      <p:sp>
        <p:nvSpPr>
          <p:cNvPr id="17" name="TextBox 16">
            <a:extLst>
              <a:ext uri="{FF2B5EF4-FFF2-40B4-BE49-F238E27FC236}">
                <a16:creationId xmlns:a16="http://schemas.microsoft.com/office/drawing/2014/main" id="{81E81B50-4594-2219-49F4-64318B14CA08}"/>
              </a:ext>
            </a:extLst>
          </p:cNvPr>
          <p:cNvSpPr txBox="1"/>
          <p:nvPr/>
        </p:nvSpPr>
        <p:spPr>
          <a:xfrm>
            <a:off x="229394" y="5827226"/>
            <a:ext cx="1768055" cy="65165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rial"/>
                <a:cs typeface="Segoe UI"/>
              </a:rPr>
              <a:t>Castlevania</a:t>
            </a:r>
            <a:br>
              <a:rPr lang="en-US">
                <a:latin typeface="Arial"/>
                <a:cs typeface="Segoe UI"/>
              </a:rPr>
            </a:br>
            <a:r>
              <a:rPr lang="en-US">
                <a:latin typeface="Arial"/>
                <a:cs typeface="Segoe UI"/>
              </a:rPr>
              <a:t>(1986, Konami)</a:t>
            </a:r>
            <a:endParaRPr lang="en-GB"/>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7447A5D5-F852-756C-2420-0E4CB638650D}"/>
                  </a:ext>
                </a:extLst>
              </p14:cNvPr>
              <p14:cNvContentPartPr/>
              <p14:nvPr/>
            </p14:nvContentPartPr>
            <p14:xfrm>
              <a:off x="11113691" y="1320451"/>
              <a:ext cx="441753" cy="538277"/>
            </p14:xfrm>
          </p:contentPart>
        </mc:Choice>
        <mc:Fallback xmlns="">
          <p:pic>
            <p:nvPicPr>
              <p:cNvPr id="20" name="Ink 19">
                <a:extLst>
                  <a:ext uri="{FF2B5EF4-FFF2-40B4-BE49-F238E27FC236}">
                    <a16:creationId xmlns:a16="http://schemas.microsoft.com/office/drawing/2014/main" id="{7447A5D5-F852-756C-2420-0E4CB638650D}"/>
                  </a:ext>
                </a:extLst>
              </p:cNvPr>
              <p:cNvPicPr/>
              <p:nvPr/>
            </p:nvPicPr>
            <p:blipFill>
              <a:blip r:embed="rId4"/>
              <a:stretch>
                <a:fillRect/>
              </a:stretch>
            </p:blipFill>
            <p:spPr>
              <a:xfrm>
                <a:off x="11059731" y="1212508"/>
                <a:ext cx="549313" cy="75380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02745BC9-82F5-3215-9D90-DB0A7B5F6813}"/>
                  </a:ext>
                </a:extLst>
              </p14:cNvPr>
              <p14:cNvContentPartPr/>
              <p14:nvPr/>
            </p14:nvContentPartPr>
            <p14:xfrm>
              <a:off x="10876296" y="1094504"/>
              <a:ext cx="678963" cy="773817"/>
            </p14:xfrm>
          </p:contentPart>
        </mc:Choice>
        <mc:Fallback xmlns="">
          <p:pic>
            <p:nvPicPr>
              <p:cNvPr id="21" name="Ink 20">
                <a:extLst>
                  <a:ext uri="{FF2B5EF4-FFF2-40B4-BE49-F238E27FC236}">
                    <a16:creationId xmlns:a16="http://schemas.microsoft.com/office/drawing/2014/main" id="{02745BC9-82F5-3215-9D90-DB0A7B5F6813}"/>
                  </a:ext>
                </a:extLst>
              </p:cNvPr>
              <p:cNvPicPr/>
              <p:nvPr/>
            </p:nvPicPr>
            <p:blipFill>
              <a:blip r:embed="rId6"/>
              <a:stretch>
                <a:fillRect/>
              </a:stretch>
            </p:blipFill>
            <p:spPr>
              <a:xfrm>
                <a:off x="10822324" y="986530"/>
                <a:ext cx="786546" cy="98940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572A09F0-C2B5-417D-B31A-02A7F04D80FD}"/>
                  </a:ext>
                </a:extLst>
              </p14:cNvPr>
              <p14:cNvContentPartPr/>
              <p14:nvPr/>
            </p14:nvContentPartPr>
            <p14:xfrm>
              <a:off x="11233182" y="1132561"/>
              <a:ext cx="238572" cy="185878"/>
            </p14:xfrm>
          </p:contentPart>
        </mc:Choice>
        <mc:Fallback xmlns="">
          <p:pic>
            <p:nvPicPr>
              <p:cNvPr id="23" name="Ink 22">
                <a:extLst>
                  <a:ext uri="{FF2B5EF4-FFF2-40B4-BE49-F238E27FC236}">
                    <a16:creationId xmlns:a16="http://schemas.microsoft.com/office/drawing/2014/main" id="{572A09F0-C2B5-417D-B31A-02A7F04D80FD}"/>
                  </a:ext>
                </a:extLst>
              </p:cNvPr>
              <p:cNvPicPr/>
              <p:nvPr/>
            </p:nvPicPr>
            <p:blipFill>
              <a:blip r:embed="rId8"/>
              <a:stretch>
                <a:fillRect/>
              </a:stretch>
            </p:blipFill>
            <p:spPr>
              <a:xfrm>
                <a:off x="11179288" y="1024701"/>
                <a:ext cx="346001" cy="40123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125B4051-5625-2E96-8744-F17566606003}"/>
                  </a:ext>
                </a:extLst>
              </p14:cNvPr>
              <p14:cNvContentPartPr/>
              <p14:nvPr/>
            </p14:nvContentPartPr>
            <p14:xfrm>
              <a:off x="10918521" y="1341328"/>
              <a:ext cx="83482" cy="23671"/>
            </p14:xfrm>
          </p:contentPart>
        </mc:Choice>
        <mc:Fallback xmlns="">
          <p:pic>
            <p:nvPicPr>
              <p:cNvPr id="24" name="Ink 23">
                <a:extLst>
                  <a:ext uri="{FF2B5EF4-FFF2-40B4-BE49-F238E27FC236}">
                    <a16:creationId xmlns:a16="http://schemas.microsoft.com/office/drawing/2014/main" id="{125B4051-5625-2E96-8744-F17566606003}"/>
                  </a:ext>
                </a:extLst>
              </p:cNvPr>
              <p:cNvPicPr/>
              <p:nvPr/>
            </p:nvPicPr>
            <p:blipFill>
              <a:blip r:embed="rId10"/>
              <a:stretch>
                <a:fillRect/>
              </a:stretch>
            </p:blipFill>
            <p:spPr>
              <a:xfrm>
                <a:off x="10864777" y="1235338"/>
                <a:ext cx="190611" cy="235297"/>
              </a:xfrm>
              <a:prstGeom prst="rect">
                <a:avLst/>
              </a:prstGeom>
            </p:spPr>
          </p:pic>
        </mc:Fallback>
      </mc:AlternateContent>
      <p:pic>
        <p:nvPicPr>
          <p:cNvPr id="6" name="Picture 5">
            <a:extLst>
              <a:ext uri="{FF2B5EF4-FFF2-40B4-BE49-F238E27FC236}">
                <a16:creationId xmlns:a16="http://schemas.microsoft.com/office/drawing/2014/main" id="{AEE904BB-5D7E-4A4D-D6CD-AA680C100636}"/>
              </a:ext>
            </a:extLst>
          </p:cNvPr>
          <p:cNvPicPr>
            <a:picLocks noChangeAspect="1"/>
          </p:cNvPicPr>
          <p:nvPr/>
        </p:nvPicPr>
        <p:blipFill>
          <a:blip r:embed="rId11"/>
          <a:stretch>
            <a:fillRect/>
          </a:stretch>
        </p:blipFill>
        <p:spPr>
          <a:xfrm>
            <a:off x="130470" y="1477356"/>
            <a:ext cx="1754811" cy="1490029"/>
          </a:xfrm>
          <a:prstGeom prst="rect">
            <a:avLst/>
          </a:prstGeom>
        </p:spPr>
      </p:pic>
      <p:sp>
        <p:nvSpPr>
          <p:cNvPr id="7" name="TextBox 6">
            <a:extLst>
              <a:ext uri="{FF2B5EF4-FFF2-40B4-BE49-F238E27FC236}">
                <a16:creationId xmlns:a16="http://schemas.microsoft.com/office/drawing/2014/main" id="{BD1D3D16-821E-C19B-E2F6-7F398AAEA8E9}"/>
              </a:ext>
            </a:extLst>
          </p:cNvPr>
          <p:cNvSpPr txBox="1"/>
          <p:nvPr/>
        </p:nvSpPr>
        <p:spPr>
          <a:xfrm>
            <a:off x="3447836" y="2929735"/>
            <a:ext cx="139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rPr>
              <a:t>Donkey Kong (1981, Nintendo)</a:t>
            </a:r>
            <a:endParaRPr lang="en-US">
              <a:latin typeface="Arial"/>
              <a:cs typeface="Arial"/>
            </a:endParaRPr>
          </a:p>
          <a:p>
            <a:endParaRPr lang="en-US">
              <a:solidFill>
                <a:srgbClr val="202122"/>
              </a:solidFill>
              <a:latin typeface="Arial"/>
              <a:cs typeface="Arial"/>
            </a:endParaRPr>
          </a:p>
        </p:txBody>
      </p:sp>
      <p:pic>
        <p:nvPicPr>
          <p:cNvPr id="14" name="Picture 13" descr="A screenshot of a video game&#10;&#10;AI-generated content may be incorrect.">
            <a:extLst>
              <a:ext uri="{FF2B5EF4-FFF2-40B4-BE49-F238E27FC236}">
                <a16:creationId xmlns:a16="http://schemas.microsoft.com/office/drawing/2014/main" id="{DEE7D4C9-96DC-3BFF-DB6C-3FCA26ADA5C4}"/>
              </a:ext>
            </a:extLst>
          </p:cNvPr>
          <p:cNvPicPr>
            <a:picLocks noChangeAspect="1"/>
          </p:cNvPicPr>
          <p:nvPr/>
        </p:nvPicPr>
        <p:blipFill>
          <a:blip r:embed="rId12"/>
          <a:stretch>
            <a:fillRect/>
          </a:stretch>
        </p:blipFill>
        <p:spPr>
          <a:xfrm>
            <a:off x="3374470" y="1430240"/>
            <a:ext cx="1790361" cy="1597732"/>
          </a:xfrm>
          <a:prstGeom prst="rect">
            <a:avLst/>
          </a:prstGeom>
        </p:spPr>
      </p:pic>
      <p:pic>
        <p:nvPicPr>
          <p:cNvPr id="15" name="Picture 14" descr="A video game screen with a blue background&#10;&#10;AI-generated content may be incorrect.">
            <a:extLst>
              <a:ext uri="{FF2B5EF4-FFF2-40B4-BE49-F238E27FC236}">
                <a16:creationId xmlns:a16="http://schemas.microsoft.com/office/drawing/2014/main" id="{12047318-3F0F-731F-2466-888E35340813}"/>
              </a:ext>
            </a:extLst>
          </p:cNvPr>
          <p:cNvPicPr>
            <a:picLocks noChangeAspect="1"/>
          </p:cNvPicPr>
          <p:nvPr/>
        </p:nvPicPr>
        <p:blipFill>
          <a:blip r:embed="rId13"/>
          <a:stretch>
            <a:fillRect/>
          </a:stretch>
        </p:blipFill>
        <p:spPr>
          <a:xfrm>
            <a:off x="8804722" y="1419556"/>
            <a:ext cx="1631633" cy="1449545"/>
          </a:xfrm>
          <a:prstGeom prst="rect">
            <a:avLst/>
          </a:prstGeom>
        </p:spPr>
      </p:pic>
      <p:pic>
        <p:nvPicPr>
          <p:cNvPr id="18" name="Picture 17" descr="A video game screen with a pixelated screen&#10;&#10;AI-generated content may be incorrect.">
            <a:extLst>
              <a:ext uri="{FF2B5EF4-FFF2-40B4-BE49-F238E27FC236}">
                <a16:creationId xmlns:a16="http://schemas.microsoft.com/office/drawing/2014/main" id="{86C1A1B6-CFF6-06D2-38DB-C4BBCC2007C5}"/>
              </a:ext>
            </a:extLst>
          </p:cNvPr>
          <p:cNvPicPr>
            <a:picLocks noChangeAspect="1"/>
          </p:cNvPicPr>
          <p:nvPr/>
        </p:nvPicPr>
        <p:blipFill>
          <a:blip r:embed="rId14"/>
          <a:stretch>
            <a:fillRect/>
          </a:stretch>
        </p:blipFill>
        <p:spPr>
          <a:xfrm>
            <a:off x="10418795" y="1378271"/>
            <a:ext cx="1625025" cy="1477193"/>
          </a:xfrm>
          <a:prstGeom prst="rect">
            <a:avLst/>
          </a:prstGeom>
        </p:spPr>
      </p:pic>
      <p:sp>
        <p:nvSpPr>
          <p:cNvPr id="19" name="TextBox 18">
            <a:extLst>
              <a:ext uri="{FF2B5EF4-FFF2-40B4-BE49-F238E27FC236}">
                <a16:creationId xmlns:a16="http://schemas.microsoft.com/office/drawing/2014/main" id="{F870F0C5-6AEC-826C-169D-7CDEDDD9F780}"/>
              </a:ext>
            </a:extLst>
          </p:cNvPr>
          <p:cNvSpPr txBox="1"/>
          <p:nvPr/>
        </p:nvSpPr>
        <p:spPr>
          <a:xfrm>
            <a:off x="10430433" y="2967397"/>
            <a:ext cx="1561200"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Legend of Zelda (1986, Nintendo)</a:t>
            </a:r>
          </a:p>
        </p:txBody>
      </p:sp>
      <p:pic>
        <p:nvPicPr>
          <p:cNvPr id="22" name="Picture 21" descr="A video game screen with a person in a video game&#10;&#10;AI-generated content may be incorrect.">
            <a:extLst>
              <a:ext uri="{FF2B5EF4-FFF2-40B4-BE49-F238E27FC236}">
                <a16:creationId xmlns:a16="http://schemas.microsoft.com/office/drawing/2014/main" id="{9F3E8D00-F2B2-6B48-3DCE-4543A0B7436A}"/>
              </a:ext>
            </a:extLst>
          </p:cNvPr>
          <p:cNvPicPr>
            <a:picLocks noChangeAspect="1"/>
          </p:cNvPicPr>
          <p:nvPr/>
        </p:nvPicPr>
        <p:blipFill>
          <a:blip r:embed="rId15"/>
          <a:stretch>
            <a:fillRect/>
          </a:stretch>
        </p:blipFill>
        <p:spPr>
          <a:xfrm>
            <a:off x="1998881" y="4104408"/>
            <a:ext cx="1691119" cy="1543324"/>
          </a:xfrm>
          <a:prstGeom prst="rect">
            <a:avLst/>
          </a:prstGeom>
        </p:spPr>
      </p:pic>
      <p:sp>
        <p:nvSpPr>
          <p:cNvPr id="25" name="TextBox 24">
            <a:extLst>
              <a:ext uri="{FF2B5EF4-FFF2-40B4-BE49-F238E27FC236}">
                <a16:creationId xmlns:a16="http://schemas.microsoft.com/office/drawing/2014/main" id="{1A4670DF-FCBE-E515-E646-5275E47B201A}"/>
              </a:ext>
            </a:extLst>
          </p:cNvPr>
          <p:cNvSpPr txBox="1"/>
          <p:nvPr/>
        </p:nvSpPr>
        <p:spPr>
          <a:xfrm>
            <a:off x="1949027" y="5814058"/>
            <a:ext cx="1730836"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Metroid (1986, Nintendo)</a:t>
            </a:r>
          </a:p>
        </p:txBody>
      </p:sp>
      <p:pic>
        <p:nvPicPr>
          <p:cNvPr id="26" name="Picture 25">
            <a:extLst>
              <a:ext uri="{FF2B5EF4-FFF2-40B4-BE49-F238E27FC236}">
                <a16:creationId xmlns:a16="http://schemas.microsoft.com/office/drawing/2014/main" id="{0EF4B2B8-D727-65E1-F48C-1F67E927090F}"/>
              </a:ext>
            </a:extLst>
          </p:cNvPr>
          <p:cNvPicPr>
            <a:picLocks noChangeAspect="1"/>
          </p:cNvPicPr>
          <p:nvPr/>
        </p:nvPicPr>
        <p:blipFill>
          <a:blip r:embed="rId16"/>
          <a:stretch>
            <a:fillRect/>
          </a:stretch>
        </p:blipFill>
        <p:spPr>
          <a:xfrm>
            <a:off x="3781858" y="4118618"/>
            <a:ext cx="1963745" cy="1522249"/>
          </a:xfrm>
          <a:prstGeom prst="rect">
            <a:avLst/>
          </a:prstGeom>
        </p:spPr>
      </p:pic>
      <p:pic>
        <p:nvPicPr>
          <p:cNvPr id="28" name="Picture 27" descr="A video game screen with a cartoon character in the woods&#10;&#10;AI-generated content may be incorrect.">
            <a:extLst>
              <a:ext uri="{FF2B5EF4-FFF2-40B4-BE49-F238E27FC236}">
                <a16:creationId xmlns:a16="http://schemas.microsoft.com/office/drawing/2014/main" id="{ACD56EE6-F030-0571-BDEA-7BAC6C0FE142}"/>
              </a:ext>
            </a:extLst>
          </p:cNvPr>
          <p:cNvPicPr>
            <a:picLocks noChangeAspect="1"/>
          </p:cNvPicPr>
          <p:nvPr/>
        </p:nvPicPr>
        <p:blipFill>
          <a:blip r:embed="rId17"/>
          <a:stretch>
            <a:fillRect/>
          </a:stretch>
        </p:blipFill>
        <p:spPr>
          <a:xfrm>
            <a:off x="6916793" y="1416898"/>
            <a:ext cx="1892120" cy="1630248"/>
          </a:xfrm>
          <a:prstGeom prst="rect">
            <a:avLst/>
          </a:prstGeom>
        </p:spPr>
      </p:pic>
      <p:sp>
        <p:nvSpPr>
          <p:cNvPr id="29" name="TextBox 28">
            <a:extLst>
              <a:ext uri="{FF2B5EF4-FFF2-40B4-BE49-F238E27FC236}">
                <a16:creationId xmlns:a16="http://schemas.microsoft.com/office/drawing/2014/main" id="{F828B386-C35C-D14E-39DD-5D57B9104921}"/>
              </a:ext>
            </a:extLst>
          </p:cNvPr>
          <p:cNvSpPr txBox="1"/>
          <p:nvPr/>
        </p:nvSpPr>
        <p:spPr>
          <a:xfrm>
            <a:off x="9553025" y="5814460"/>
            <a:ext cx="2189102"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mn-lt"/>
                <a:cs typeface="Arial"/>
              </a:rPr>
              <a:t>Prince of Persia (1989, Broderbund)</a:t>
            </a:r>
            <a:endParaRPr lang="en-US">
              <a:latin typeface="Arial"/>
              <a:cs typeface="Arial"/>
            </a:endParaRPr>
          </a:p>
        </p:txBody>
      </p:sp>
      <p:pic>
        <p:nvPicPr>
          <p:cNvPr id="30" name="Picture 29" descr="A screenshot of a video game&#10;&#10;AI-generated content may be incorrect.">
            <a:extLst>
              <a:ext uri="{FF2B5EF4-FFF2-40B4-BE49-F238E27FC236}">
                <a16:creationId xmlns:a16="http://schemas.microsoft.com/office/drawing/2014/main" id="{16E679AC-FC79-4E59-25A5-CDE1EB3B88F5}"/>
              </a:ext>
            </a:extLst>
          </p:cNvPr>
          <p:cNvPicPr>
            <a:picLocks noChangeAspect="1"/>
          </p:cNvPicPr>
          <p:nvPr/>
        </p:nvPicPr>
        <p:blipFill>
          <a:blip r:embed="rId18"/>
          <a:stretch>
            <a:fillRect/>
          </a:stretch>
        </p:blipFill>
        <p:spPr>
          <a:xfrm>
            <a:off x="9619804" y="4111742"/>
            <a:ext cx="1862435" cy="1569315"/>
          </a:xfrm>
          <a:prstGeom prst="rect">
            <a:avLst/>
          </a:prstGeom>
        </p:spPr>
      </p:pic>
      <p:sp>
        <p:nvSpPr>
          <p:cNvPr id="31" name="TextBox 30">
            <a:extLst>
              <a:ext uri="{FF2B5EF4-FFF2-40B4-BE49-F238E27FC236}">
                <a16:creationId xmlns:a16="http://schemas.microsoft.com/office/drawing/2014/main" id="{1B32A2AC-7857-7984-06D1-5AEA56F523A6}"/>
              </a:ext>
            </a:extLst>
          </p:cNvPr>
          <p:cNvSpPr txBox="1"/>
          <p:nvPr/>
        </p:nvSpPr>
        <p:spPr>
          <a:xfrm>
            <a:off x="5628634" y="5825430"/>
            <a:ext cx="2077200"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mn-lt"/>
                <a:cs typeface="Arial"/>
              </a:rPr>
              <a:t>Punch-Out! (1987 Nintendo)</a:t>
            </a:r>
            <a:endParaRPr lang="en-US">
              <a:latin typeface="Arial"/>
              <a:cs typeface="Arial"/>
            </a:endParaRPr>
          </a:p>
        </p:txBody>
      </p:sp>
      <p:pic>
        <p:nvPicPr>
          <p:cNvPr id="4" name="Picture 3" descr="A video game screen with two men fighting&#10;&#10;AI-generated content may be incorrect.">
            <a:extLst>
              <a:ext uri="{FF2B5EF4-FFF2-40B4-BE49-F238E27FC236}">
                <a16:creationId xmlns:a16="http://schemas.microsoft.com/office/drawing/2014/main" id="{A41876F3-E674-B486-B0FC-391EB6790923}"/>
              </a:ext>
            </a:extLst>
          </p:cNvPr>
          <p:cNvPicPr>
            <a:picLocks noChangeAspect="1"/>
          </p:cNvPicPr>
          <p:nvPr/>
        </p:nvPicPr>
        <p:blipFill>
          <a:blip r:embed="rId19"/>
          <a:stretch>
            <a:fillRect/>
          </a:stretch>
        </p:blipFill>
        <p:spPr>
          <a:xfrm>
            <a:off x="7778250" y="4113637"/>
            <a:ext cx="1771500" cy="1534725"/>
          </a:xfrm>
          <a:prstGeom prst="rect">
            <a:avLst/>
          </a:prstGeom>
        </p:spPr>
      </p:pic>
      <p:sp>
        <p:nvSpPr>
          <p:cNvPr id="8" name="TextBox 7">
            <a:extLst>
              <a:ext uri="{FF2B5EF4-FFF2-40B4-BE49-F238E27FC236}">
                <a16:creationId xmlns:a16="http://schemas.microsoft.com/office/drawing/2014/main" id="{A997CFCD-F7B7-C4BD-DFA7-566D2F1D5DB2}"/>
              </a:ext>
            </a:extLst>
          </p:cNvPr>
          <p:cNvSpPr txBox="1"/>
          <p:nvPr/>
        </p:nvSpPr>
        <p:spPr>
          <a:xfrm>
            <a:off x="7549024" y="5814460"/>
            <a:ext cx="2003102"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mn-lt"/>
                <a:cs typeface="Arial"/>
              </a:rPr>
              <a:t>Street Fighter 1  </a:t>
            </a:r>
          </a:p>
          <a:p>
            <a:r>
              <a:rPr lang="en-US">
                <a:latin typeface="Arial"/>
                <a:ea typeface="+mn-lt"/>
                <a:cs typeface="Arial"/>
              </a:rPr>
              <a:t>(1987, Capcom )</a:t>
            </a:r>
            <a:endParaRPr lang="en-US">
              <a:latin typeface="Arial"/>
              <a:cs typeface="Arial"/>
            </a:endParaRPr>
          </a:p>
        </p:txBody>
      </p:sp>
      <p:sp>
        <p:nvSpPr>
          <p:cNvPr id="10" name="TextBox 9">
            <a:extLst>
              <a:ext uri="{FF2B5EF4-FFF2-40B4-BE49-F238E27FC236}">
                <a16:creationId xmlns:a16="http://schemas.microsoft.com/office/drawing/2014/main" id="{34CFC4BC-FF7D-8CBD-A44E-274FAD16691D}"/>
              </a:ext>
            </a:extLst>
          </p:cNvPr>
          <p:cNvSpPr txBox="1"/>
          <p:nvPr/>
        </p:nvSpPr>
        <p:spPr>
          <a:xfrm>
            <a:off x="1883723" y="3047720"/>
            <a:ext cx="17950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rPr>
              <a:t>Rogue (1980, Epyx)</a:t>
            </a:r>
            <a:br>
              <a:rPr lang="en-US" dirty="0">
                <a:latin typeface="Arial"/>
                <a:cs typeface="Arial"/>
              </a:rPr>
            </a:br>
            <a:endParaRPr lang="en-US">
              <a:latin typeface="Arial"/>
              <a:cs typeface="Arial"/>
            </a:endParaRPr>
          </a:p>
          <a:p>
            <a:endParaRPr lang="en-US">
              <a:solidFill>
                <a:srgbClr val="202122"/>
              </a:solidFill>
              <a:latin typeface="Arial"/>
              <a:cs typeface="Arial"/>
            </a:endParaRPr>
          </a:p>
        </p:txBody>
      </p:sp>
      <p:pic>
        <p:nvPicPr>
          <p:cNvPr id="12" name="Picture 11" descr="A video game screen with a person punching a person&#10;&#10;AI-generated content may be incorrect.">
            <a:extLst>
              <a:ext uri="{FF2B5EF4-FFF2-40B4-BE49-F238E27FC236}">
                <a16:creationId xmlns:a16="http://schemas.microsoft.com/office/drawing/2014/main" id="{B38B24A3-C164-C908-0556-9B94E9A2E270}"/>
              </a:ext>
            </a:extLst>
          </p:cNvPr>
          <p:cNvPicPr>
            <a:picLocks noChangeAspect="1"/>
          </p:cNvPicPr>
          <p:nvPr/>
        </p:nvPicPr>
        <p:blipFill>
          <a:blip r:embed="rId20"/>
          <a:stretch>
            <a:fillRect/>
          </a:stretch>
        </p:blipFill>
        <p:spPr>
          <a:xfrm>
            <a:off x="5795891" y="4126125"/>
            <a:ext cx="1902000" cy="1551750"/>
          </a:xfrm>
          <a:prstGeom prst="rect">
            <a:avLst/>
          </a:prstGeom>
        </p:spPr>
      </p:pic>
      <p:pic>
        <p:nvPicPr>
          <p:cNvPr id="27" name="Picture 26" descr="A screen shot of a computer&#10;&#10;AI-generated content may be incorrect.">
            <a:extLst>
              <a:ext uri="{FF2B5EF4-FFF2-40B4-BE49-F238E27FC236}">
                <a16:creationId xmlns:a16="http://schemas.microsoft.com/office/drawing/2014/main" id="{06493DB9-E67E-2A5D-6EBF-4C6E8DCF3FB2}"/>
              </a:ext>
            </a:extLst>
          </p:cNvPr>
          <p:cNvPicPr>
            <a:picLocks noChangeAspect="1"/>
          </p:cNvPicPr>
          <p:nvPr/>
        </p:nvPicPr>
        <p:blipFill>
          <a:blip r:embed="rId21"/>
          <a:stretch>
            <a:fillRect/>
          </a:stretch>
        </p:blipFill>
        <p:spPr>
          <a:xfrm>
            <a:off x="1759500" y="1481025"/>
            <a:ext cx="1611000" cy="1447950"/>
          </a:xfrm>
          <a:prstGeom prst="rect">
            <a:avLst/>
          </a:prstGeom>
        </p:spPr>
      </p:pic>
      <p:pic>
        <p:nvPicPr>
          <p:cNvPr id="33" name="Picture 32" descr="A screenshot of a video game&#10;&#10;AI-generated content may be incorrect.">
            <a:extLst>
              <a:ext uri="{FF2B5EF4-FFF2-40B4-BE49-F238E27FC236}">
                <a16:creationId xmlns:a16="http://schemas.microsoft.com/office/drawing/2014/main" id="{B4BDF294-4A5F-D20E-48B6-47D0F83A0F85}"/>
              </a:ext>
            </a:extLst>
          </p:cNvPr>
          <p:cNvPicPr>
            <a:picLocks noChangeAspect="1"/>
          </p:cNvPicPr>
          <p:nvPr/>
        </p:nvPicPr>
        <p:blipFill>
          <a:blip r:embed="rId22"/>
          <a:stretch>
            <a:fillRect/>
          </a:stretch>
        </p:blipFill>
        <p:spPr>
          <a:xfrm>
            <a:off x="5168250" y="1387388"/>
            <a:ext cx="1759500" cy="1545225"/>
          </a:xfrm>
          <a:prstGeom prst="rect">
            <a:avLst/>
          </a:prstGeom>
        </p:spPr>
      </p:pic>
      <p:sp>
        <p:nvSpPr>
          <p:cNvPr id="34" name="TextBox 33">
            <a:extLst>
              <a:ext uri="{FF2B5EF4-FFF2-40B4-BE49-F238E27FC236}">
                <a16:creationId xmlns:a16="http://schemas.microsoft.com/office/drawing/2014/main" id="{74800A93-5626-1941-DEAA-739A88165C96}"/>
              </a:ext>
            </a:extLst>
          </p:cNvPr>
          <p:cNvSpPr txBox="1"/>
          <p:nvPr/>
        </p:nvSpPr>
        <p:spPr>
          <a:xfrm>
            <a:off x="5169835" y="2971735"/>
            <a:ext cx="139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rPr>
              <a:t>Tetris (1981, Nintendo)</a:t>
            </a:r>
            <a:endParaRPr lang="en-US" dirty="0">
              <a:latin typeface="Arial"/>
              <a:cs typeface="Arial"/>
            </a:endParaRPr>
          </a:p>
          <a:p>
            <a:endParaRPr lang="en-US">
              <a:solidFill>
                <a:srgbClr val="202122"/>
              </a:solidFill>
              <a:latin typeface="Arial"/>
              <a:cs typeface="Arial"/>
            </a:endParaRPr>
          </a:p>
        </p:txBody>
      </p:sp>
    </p:spTree>
    <p:extLst>
      <p:ext uri="{BB962C8B-B14F-4D97-AF65-F5344CB8AC3E}">
        <p14:creationId xmlns:p14="http://schemas.microsoft.com/office/powerpoint/2010/main" val="3152597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936D-F322-5DA0-C08E-57EF374FA521}"/>
              </a:ext>
            </a:extLst>
          </p:cNvPr>
          <p:cNvSpPr>
            <a:spLocks noGrp="1"/>
          </p:cNvSpPr>
          <p:nvPr>
            <p:ph type="title"/>
          </p:nvPr>
        </p:nvSpPr>
        <p:spPr>
          <a:xfrm>
            <a:off x="91155" y="1185"/>
            <a:ext cx="10515600" cy="824522"/>
          </a:xfrm>
        </p:spPr>
        <p:txBody>
          <a:bodyPr/>
          <a:lstStyle/>
          <a:p>
            <a:r>
              <a:rPr lang="en-GB"/>
              <a:t>late game</a:t>
            </a:r>
          </a:p>
        </p:txBody>
      </p:sp>
      <p:pic>
        <p:nvPicPr>
          <p:cNvPr id="22" name="Picture 21" descr="A video game screen with a table and chairs&#10;&#10;AI-generated content may be incorrect.">
            <a:extLst>
              <a:ext uri="{FF2B5EF4-FFF2-40B4-BE49-F238E27FC236}">
                <a16:creationId xmlns:a16="http://schemas.microsoft.com/office/drawing/2014/main" id="{5412BA94-699C-690E-25FA-9955FD89ED33}"/>
              </a:ext>
            </a:extLst>
          </p:cNvPr>
          <p:cNvPicPr>
            <a:picLocks noChangeAspect="1"/>
          </p:cNvPicPr>
          <p:nvPr/>
        </p:nvPicPr>
        <p:blipFill>
          <a:blip r:embed="rId2"/>
          <a:stretch>
            <a:fillRect/>
          </a:stretch>
        </p:blipFill>
        <p:spPr>
          <a:xfrm>
            <a:off x="5190173" y="1042171"/>
            <a:ext cx="1735277" cy="1402925"/>
          </a:xfrm>
          <a:prstGeom prst="rect">
            <a:avLst/>
          </a:prstGeom>
        </p:spPr>
      </p:pic>
      <p:sp>
        <p:nvSpPr>
          <p:cNvPr id="23" name="TextBox 22">
            <a:extLst>
              <a:ext uri="{FF2B5EF4-FFF2-40B4-BE49-F238E27FC236}">
                <a16:creationId xmlns:a16="http://schemas.microsoft.com/office/drawing/2014/main" id="{29FD6C3D-11E3-9C1A-76D9-2E9CE034E3C2}"/>
              </a:ext>
            </a:extLst>
          </p:cNvPr>
          <p:cNvSpPr txBox="1"/>
          <p:nvPr/>
        </p:nvSpPr>
        <p:spPr>
          <a:xfrm>
            <a:off x="89547" y="2625590"/>
            <a:ext cx="18148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Segoe UI"/>
              </a:rPr>
              <a:t>Monkey Island 1 (1990, LucasArts)</a:t>
            </a:r>
            <a:endParaRPr lang="en-US"/>
          </a:p>
        </p:txBody>
      </p:sp>
      <p:sp>
        <p:nvSpPr>
          <p:cNvPr id="25" name="TextBox 24">
            <a:extLst>
              <a:ext uri="{FF2B5EF4-FFF2-40B4-BE49-F238E27FC236}">
                <a16:creationId xmlns:a16="http://schemas.microsoft.com/office/drawing/2014/main" id="{D83DC6EA-BFDD-4D3B-94D0-BCCD428587E3}"/>
              </a:ext>
            </a:extLst>
          </p:cNvPr>
          <p:cNvSpPr txBox="1"/>
          <p:nvPr/>
        </p:nvSpPr>
        <p:spPr>
          <a:xfrm>
            <a:off x="3396888" y="2503578"/>
            <a:ext cx="19736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Segoe UI"/>
              </a:rPr>
              <a:t>Final Fantasy 4 (</a:t>
            </a:r>
            <a:r>
              <a:rPr lang="en-GB" dirty="0">
                <a:ea typeface="+mn-lt"/>
                <a:cs typeface="Segoe UI"/>
              </a:rPr>
              <a:t>1991, Square Enix</a:t>
            </a:r>
            <a:r>
              <a:rPr lang="en-GB" dirty="0">
                <a:cs typeface="Segoe UI"/>
              </a:rPr>
              <a:t>)</a:t>
            </a:r>
          </a:p>
        </p:txBody>
      </p:sp>
      <p:pic>
        <p:nvPicPr>
          <p:cNvPr id="26" name="Picture 25">
            <a:extLst>
              <a:ext uri="{FF2B5EF4-FFF2-40B4-BE49-F238E27FC236}">
                <a16:creationId xmlns:a16="http://schemas.microsoft.com/office/drawing/2014/main" id="{D85B1717-10AE-4078-CF6B-F2A0845E1FB0}"/>
              </a:ext>
            </a:extLst>
          </p:cNvPr>
          <p:cNvPicPr>
            <a:picLocks noChangeAspect="1"/>
          </p:cNvPicPr>
          <p:nvPr/>
        </p:nvPicPr>
        <p:blipFill>
          <a:blip r:embed="rId3"/>
          <a:stretch>
            <a:fillRect/>
          </a:stretch>
        </p:blipFill>
        <p:spPr>
          <a:xfrm>
            <a:off x="97802" y="3950668"/>
            <a:ext cx="1668037" cy="1389089"/>
          </a:xfrm>
          <a:prstGeom prst="rect">
            <a:avLst/>
          </a:prstGeom>
        </p:spPr>
      </p:pic>
      <p:sp>
        <p:nvSpPr>
          <p:cNvPr id="27" name="TextBox 26">
            <a:extLst>
              <a:ext uri="{FF2B5EF4-FFF2-40B4-BE49-F238E27FC236}">
                <a16:creationId xmlns:a16="http://schemas.microsoft.com/office/drawing/2014/main" id="{0B4D009E-07E4-6EE2-EFE6-C239ECF348DE}"/>
              </a:ext>
            </a:extLst>
          </p:cNvPr>
          <p:cNvSpPr txBox="1"/>
          <p:nvPr/>
        </p:nvSpPr>
        <p:spPr>
          <a:xfrm>
            <a:off x="93100" y="5500992"/>
            <a:ext cx="26388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Segoe UI"/>
              </a:rPr>
              <a:t>Rayman </a:t>
            </a:r>
            <a:br>
              <a:rPr lang="en-GB">
                <a:cs typeface="Segoe UI"/>
              </a:rPr>
            </a:br>
            <a:r>
              <a:rPr lang="en-GB">
                <a:cs typeface="Segoe UI"/>
              </a:rPr>
              <a:t>(</a:t>
            </a:r>
            <a:r>
              <a:rPr lang="en-GB">
                <a:ea typeface="+mn-lt"/>
                <a:cs typeface="Segoe UI"/>
              </a:rPr>
              <a:t>1995</a:t>
            </a:r>
            <a:r>
              <a:rPr lang="en-GB">
                <a:cs typeface="Segoe UI"/>
              </a:rPr>
              <a:t>, Ubi Soft)</a:t>
            </a:r>
          </a:p>
        </p:txBody>
      </p:sp>
      <p:pic>
        <p:nvPicPr>
          <p:cNvPr id="28" name="Picture 27" descr="A screenshot of a video game&#10;&#10;AI-generated content may be incorrect.">
            <a:extLst>
              <a:ext uri="{FF2B5EF4-FFF2-40B4-BE49-F238E27FC236}">
                <a16:creationId xmlns:a16="http://schemas.microsoft.com/office/drawing/2014/main" id="{DA53E04B-8DC0-B14B-B824-806FAD8A0C8F}"/>
              </a:ext>
            </a:extLst>
          </p:cNvPr>
          <p:cNvPicPr>
            <a:picLocks noChangeAspect="1"/>
          </p:cNvPicPr>
          <p:nvPr/>
        </p:nvPicPr>
        <p:blipFill>
          <a:blip r:embed="rId4"/>
          <a:stretch>
            <a:fillRect/>
          </a:stretch>
        </p:blipFill>
        <p:spPr>
          <a:xfrm>
            <a:off x="3394567" y="3890401"/>
            <a:ext cx="1720962" cy="1398219"/>
          </a:xfrm>
          <a:prstGeom prst="rect">
            <a:avLst/>
          </a:prstGeom>
        </p:spPr>
      </p:pic>
      <p:sp>
        <p:nvSpPr>
          <p:cNvPr id="30" name="TextBox 29">
            <a:extLst>
              <a:ext uri="{FF2B5EF4-FFF2-40B4-BE49-F238E27FC236}">
                <a16:creationId xmlns:a16="http://schemas.microsoft.com/office/drawing/2014/main" id="{365DE5E2-3C4E-8ACC-B4D3-A95D4D467D4C}"/>
              </a:ext>
            </a:extLst>
          </p:cNvPr>
          <p:cNvSpPr txBox="1"/>
          <p:nvPr/>
        </p:nvSpPr>
        <p:spPr>
          <a:xfrm>
            <a:off x="3427127" y="5341449"/>
            <a:ext cx="17674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cs typeface="Segoe UI"/>
              </a:rPr>
              <a:t>Pokemon</a:t>
            </a:r>
            <a:br>
              <a:rPr lang="en-GB">
                <a:cs typeface="Segoe UI"/>
              </a:rPr>
            </a:br>
            <a:r>
              <a:rPr lang="en-GB">
                <a:cs typeface="Segoe UI"/>
              </a:rPr>
              <a:t>(</a:t>
            </a:r>
            <a:r>
              <a:rPr lang="en-GB">
                <a:ea typeface="+mn-lt"/>
                <a:cs typeface="Segoe UI"/>
              </a:rPr>
              <a:t>1996</a:t>
            </a:r>
            <a:r>
              <a:rPr lang="en-GB">
                <a:cs typeface="Segoe UI"/>
              </a:rPr>
              <a:t>, Game Freak)</a:t>
            </a:r>
            <a:endParaRPr lang="en-US"/>
          </a:p>
        </p:txBody>
      </p:sp>
      <p:pic>
        <p:nvPicPr>
          <p:cNvPr id="6" name="Picture 5" descr="A video game screen with a couple of men standing in front of a stone arch&#10;&#10;AI-generated content may be incorrect.">
            <a:extLst>
              <a:ext uri="{FF2B5EF4-FFF2-40B4-BE49-F238E27FC236}">
                <a16:creationId xmlns:a16="http://schemas.microsoft.com/office/drawing/2014/main" id="{C4C3DFC4-916E-CB5A-B1A4-625F67A9EE39}"/>
              </a:ext>
            </a:extLst>
          </p:cNvPr>
          <p:cNvPicPr>
            <a:picLocks noChangeAspect="1"/>
          </p:cNvPicPr>
          <p:nvPr/>
        </p:nvPicPr>
        <p:blipFill>
          <a:blip r:embed="rId5"/>
          <a:stretch>
            <a:fillRect/>
          </a:stretch>
        </p:blipFill>
        <p:spPr>
          <a:xfrm>
            <a:off x="91222" y="1106907"/>
            <a:ext cx="1654796" cy="1370463"/>
          </a:xfrm>
          <a:prstGeom prst="rect">
            <a:avLst/>
          </a:prstGeom>
        </p:spPr>
      </p:pic>
      <p:sp>
        <p:nvSpPr>
          <p:cNvPr id="9" name="TextBox 8">
            <a:extLst>
              <a:ext uri="{FF2B5EF4-FFF2-40B4-BE49-F238E27FC236}">
                <a16:creationId xmlns:a16="http://schemas.microsoft.com/office/drawing/2014/main" id="{38AE7BF3-861C-60C2-F2C1-B561A3DF5B1F}"/>
              </a:ext>
            </a:extLst>
          </p:cNvPr>
          <p:cNvSpPr txBox="1"/>
          <p:nvPr/>
        </p:nvSpPr>
        <p:spPr>
          <a:xfrm>
            <a:off x="5240368" y="2450196"/>
            <a:ext cx="2013607" cy="92333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Segoe UI"/>
              </a:rPr>
              <a:t>Wolfenstein 3d (1992, id Software)</a:t>
            </a:r>
            <a:endParaRPr lang="en-US"/>
          </a:p>
        </p:txBody>
      </p:sp>
      <p:pic>
        <p:nvPicPr>
          <p:cNvPr id="10" name="Picture 9">
            <a:extLst>
              <a:ext uri="{FF2B5EF4-FFF2-40B4-BE49-F238E27FC236}">
                <a16:creationId xmlns:a16="http://schemas.microsoft.com/office/drawing/2014/main" id="{05B47B8F-92BB-66BD-5EB8-6F9A136DBFDB}"/>
              </a:ext>
            </a:extLst>
          </p:cNvPr>
          <p:cNvPicPr>
            <a:picLocks noChangeAspect="1"/>
          </p:cNvPicPr>
          <p:nvPr/>
        </p:nvPicPr>
        <p:blipFill>
          <a:blip r:embed="rId6"/>
          <a:stretch>
            <a:fillRect/>
          </a:stretch>
        </p:blipFill>
        <p:spPr>
          <a:xfrm>
            <a:off x="10319956" y="1045601"/>
            <a:ext cx="1767023" cy="1419830"/>
          </a:xfrm>
          <a:prstGeom prst="rect">
            <a:avLst/>
          </a:prstGeom>
        </p:spPr>
      </p:pic>
      <p:sp>
        <p:nvSpPr>
          <p:cNvPr id="11" name="TextBox 10">
            <a:extLst>
              <a:ext uri="{FF2B5EF4-FFF2-40B4-BE49-F238E27FC236}">
                <a16:creationId xmlns:a16="http://schemas.microsoft.com/office/drawing/2014/main" id="{A8F6DE79-CF40-8E0A-5250-8ACDA614F7F4}"/>
              </a:ext>
            </a:extLst>
          </p:cNvPr>
          <p:cNvSpPr txBox="1"/>
          <p:nvPr/>
        </p:nvSpPr>
        <p:spPr>
          <a:xfrm>
            <a:off x="10318877" y="2498505"/>
            <a:ext cx="19755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Tekken (1994 Namco)</a:t>
            </a:r>
            <a:endParaRPr lang="en-US"/>
          </a:p>
        </p:txBody>
      </p:sp>
      <p:pic>
        <p:nvPicPr>
          <p:cNvPr id="12" name="Picture 11">
            <a:extLst>
              <a:ext uri="{FF2B5EF4-FFF2-40B4-BE49-F238E27FC236}">
                <a16:creationId xmlns:a16="http://schemas.microsoft.com/office/drawing/2014/main" id="{E4AE33A1-235B-7182-6D7C-8558E81AF5E4}"/>
              </a:ext>
            </a:extLst>
          </p:cNvPr>
          <p:cNvPicPr>
            <a:picLocks noChangeAspect="1"/>
          </p:cNvPicPr>
          <p:nvPr/>
        </p:nvPicPr>
        <p:blipFill>
          <a:blip r:embed="rId7"/>
          <a:stretch>
            <a:fillRect/>
          </a:stretch>
        </p:blipFill>
        <p:spPr>
          <a:xfrm>
            <a:off x="8632193" y="1050713"/>
            <a:ext cx="1688914" cy="1398186"/>
          </a:xfrm>
          <a:prstGeom prst="rect">
            <a:avLst/>
          </a:prstGeom>
        </p:spPr>
      </p:pic>
      <p:sp>
        <p:nvSpPr>
          <p:cNvPr id="13" name="TextBox 12">
            <a:extLst>
              <a:ext uri="{FF2B5EF4-FFF2-40B4-BE49-F238E27FC236}">
                <a16:creationId xmlns:a16="http://schemas.microsoft.com/office/drawing/2014/main" id="{FD56EBC4-4A7F-0DB3-4A2E-B9AA53D77588}"/>
              </a:ext>
            </a:extLst>
          </p:cNvPr>
          <p:cNvSpPr txBox="1"/>
          <p:nvPr/>
        </p:nvSpPr>
        <p:spPr>
          <a:xfrm>
            <a:off x="8525238" y="2499057"/>
            <a:ext cx="19072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Doom (1994, id Software)</a:t>
            </a:r>
            <a:endParaRPr lang="en-US"/>
          </a:p>
        </p:txBody>
      </p:sp>
      <p:pic>
        <p:nvPicPr>
          <p:cNvPr id="14" name="Picture 13" descr="A video game of a roller coaster&#10;&#10;AI-generated content may be incorrect.">
            <a:extLst>
              <a:ext uri="{FF2B5EF4-FFF2-40B4-BE49-F238E27FC236}">
                <a16:creationId xmlns:a16="http://schemas.microsoft.com/office/drawing/2014/main" id="{7381AC93-9011-DC26-F86D-2C302D082E7F}"/>
              </a:ext>
            </a:extLst>
          </p:cNvPr>
          <p:cNvPicPr>
            <a:picLocks noChangeAspect="1"/>
          </p:cNvPicPr>
          <p:nvPr/>
        </p:nvPicPr>
        <p:blipFill>
          <a:blip r:embed="rId8"/>
          <a:stretch>
            <a:fillRect/>
          </a:stretch>
        </p:blipFill>
        <p:spPr>
          <a:xfrm>
            <a:off x="8392347" y="3876596"/>
            <a:ext cx="1749253" cy="1350531"/>
          </a:xfrm>
          <a:prstGeom prst="rect">
            <a:avLst/>
          </a:prstGeom>
        </p:spPr>
      </p:pic>
      <p:pic>
        <p:nvPicPr>
          <p:cNvPr id="15" name="Picture 14" descr="A screenshot of a video game&#10;&#10;AI-generated content may be incorrect.">
            <a:extLst>
              <a:ext uri="{FF2B5EF4-FFF2-40B4-BE49-F238E27FC236}">
                <a16:creationId xmlns:a16="http://schemas.microsoft.com/office/drawing/2014/main" id="{53D7617C-D8EC-D4D0-D3F5-4DA62D373BB9}"/>
              </a:ext>
            </a:extLst>
          </p:cNvPr>
          <p:cNvPicPr>
            <a:picLocks noChangeAspect="1"/>
          </p:cNvPicPr>
          <p:nvPr/>
        </p:nvPicPr>
        <p:blipFill>
          <a:blip r:embed="rId9"/>
          <a:stretch>
            <a:fillRect/>
          </a:stretch>
        </p:blipFill>
        <p:spPr>
          <a:xfrm>
            <a:off x="6931449" y="1035309"/>
            <a:ext cx="1630230" cy="1334496"/>
          </a:xfrm>
          <a:prstGeom prst="rect">
            <a:avLst/>
          </a:prstGeom>
        </p:spPr>
      </p:pic>
      <p:sp>
        <p:nvSpPr>
          <p:cNvPr id="16" name="TextBox 15">
            <a:extLst>
              <a:ext uri="{FF2B5EF4-FFF2-40B4-BE49-F238E27FC236}">
                <a16:creationId xmlns:a16="http://schemas.microsoft.com/office/drawing/2014/main" id="{E1CFC2AF-A1C6-9A1B-0C60-F327C9974EBE}"/>
              </a:ext>
            </a:extLst>
          </p:cNvPr>
          <p:cNvSpPr txBox="1"/>
          <p:nvPr/>
        </p:nvSpPr>
        <p:spPr>
          <a:xfrm>
            <a:off x="6796355" y="2444902"/>
            <a:ext cx="1924754" cy="646331"/>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cs typeface="Segoe UI"/>
              </a:rPr>
              <a:t>Kirbys</a:t>
            </a:r>
            <a:r>
              <a:rPr lang="en-GB">
                <a:cs typeface="Segoe UI"/>
              </a:rPr>
              <a:t> Dreamland (1992, HAL )</a:t>
            </a:r>
            <a:endParaRPr lang="en-US"/>
          </a:p>
        </p:txBody>
      </p:sp>
      <p:pic>
        <p:nvPicPr>
          <p:cNvPr id="17" name="Picture 16" descr="A video game screen with a cartoon character&#10;&#10;AI-generated content may be incorrect.">
            <a:extLst>
              <a:ext uri="{FF2B5EF4-FFF2-40B4-BE49-F238E27FC236}">
                <a16:creationId xmlns:a16="http://schemas.microsoft.com/office/drawing/2014/main" id="{FF0CD07B-4FB8-E21F-839D-EA98CA1B5080}"/>
              </a:ext>
            </a:extLst>
          </p:cNvPr>
          <p:cNvPicPr>
            <a:picLocks noChangeAspect="1"/>
          </p:cNvPicPr>
          <p:nvPr/>
        </p:nvPicPr>
        <p:blipFill>
          <a:blip r:embed="rId10"/>
          <a:stretch>
            <a:fillRect/>
          </a:stretch>
        </p:blipFill>
        <p:spPr>
          <a:xfrm>
            <a:off x="1749885" y="1090628"/>
            <a:ext cx="1697442" cy="1368900"/>
          </a:xfrm>
          <a:prstGeom prst="rect">
            <a:avLst/>
          </a:prstGeom>
        </p:spPr>
      </p:pic>
      <p:sp>
        <p:nvSpPr>
          <p:cNvPr id="18" name="TextBox 17">
            <a:extLst>
              <a:ext uri="{FF2B5EF4-FFF2-40B4-BE49-F238E27FC236}">
                <a16:creationId xmlns:a16="http://schemas.microsoft.com/office/drawing/2014/main" id="{304268F4-EA8E-4FDF-EE36-0ADC95095066}"/>
              </a:ext>
            </a:extLst>
          </p:cNvPr>
          <p:cNvSpPr txBox="1"/>
          <p:nvPr/>
        </p:nvSpPr>
        <p:spPr>
          <a:xfrm>
            <a:off x="1824217" y="2626298"/>
            <a:ext cx="1570055" cy="646331"/>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Segoe UI"/>
              </a:rPr>
              <a:t>Sonic 1 (1991, SEGA)</a:t>
            </a:r>
            <a:endParaRPr lang="en-US"/>
          </a:p>
        </p:txBody>
      </p:sp>
      <p:sp>
        <p:nvSpPr>
          <p:cNvPr id="19" name="TextBox 18">
            <a:extLst>
              <a:ext uri="{FF2B5EF4-FFF2-40B4-BE49-F238E27FC236}">
                <a16:creationId xmlns:a16="http://schemas.microsoft.com/office/drawing/2014/main" id="{0489BF5F-8EC5-AF99-16F1-F4E8B76A72C0}"/>
              </a:ext>
            </a:extLst>
          </p:cNvPr>
          <p:cNvSpPr txBox="1"/>
          <p:nvPr/>
        </p:nvSpPr>
        <p:spPr>
          <a:xfrm>
            <a:off x="8382100" y="5288535"/>
            <a:ext cx="1763638" cy="939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Segoe UI"/>
              </a:rPr>
              <a:t>Roler Coaster Tycoon (1999, Hasbro)</a:t>
            </a:r>
            <a:endParaRPr lang="en-US"/>
          </a:p>
        </p:txBody>
      </p:sp>
      <p:pic>
        <p:nvPicPr>
          <p:cNvPr id="20" name="Picture 19" descr="A video game of a building with graffiti&#10;&#10;AI-generated content may be incorrect.">
            <a:extLst>
              <a:ext uri="{FF2B5EF4-FFF2-40B4-BE49-F238E27FC236}">
                <a16:creationId xmlns:a16="http://schemas.microsoft.com/office/drawing/2014/main" id="{34939FED-1CF2-7AC2-C5AA-1739F5907821}"/>
              </a:ext>
            </a:extLst>
          </p:cNvPr>
          <p:cNvPicPr>
            <a:picLocks noChangeAspect="1"/>
          </p:cNvPicPr>
          <p:nvPr/>
        </p:nvPicPr>
        <p:blipFill>
          <a:blip r:embed="rId11"/>
          <a:stretch>
            <a:fillRect/>
          </a:stretch>
        </p:blipFill>
        <p:spPr>
          <a:xfrm>
            <a:off x="5106901" y="3883238"/>
            <a:ext cx="1640875" cy="1420331"/>
          </a:xfrm>
          <a:prstGeom prst="rect">
            <a:avLst/>
          </a:prstGeom>
        </p:spPr>
      </p:pic>
      <p:sp>
        <p:nvSpPr>
          <p:cNvPr id="21" name="TextBox 20">
            <a:extLst>
              <a:ext uri="{FF2B5EF4-FFF2-40B4-BE49-F238E27FC236}">
                <a16:creationId xmlns:a16="http://schemas.microsoft.com/office/drawing/2014/main" id="{7B88E674-C982-7C86-AFF2-7C2A987AF451}"/>
              </a:ext>
            </a:extLst>
          </p:cNvPr>
          <p:cNvSpPr txBox="1"/>
          <p:nvPr/>
        </p:nvSpPr>
        <p:spPr>
          <a:xfrm>
            <a:off x="5113669" y="5295326"/>
            <a:ext cx="1665228" cy="1503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Segoe UI"/>
              </a:rPr>
              <a:t>Fallout1 </a:t>
            </a:r>
            <a:br>
              <a:rPr lang="en-GB">
                <a:cs typeface="Segoe UI"/>
              </a:rPr>
            </a:br>
            <a:r>
              <a:rPr lang="en-GB">
                <a:cs typeface="Segoe UI"/>
              </a:rPr>
              <a:t>(</a:t>
            </a:r>
            <a:r>
              <a:rPr lang="en-GB">
                <a:ea typeface="+mn-lt"/>
                <a:cs typeface="Segoe UI"/>
              </a:rPr>
              <a:t>1997</a:t>
            </a:r>
            <a:r>
              <a:rPr lang="en-GB">
                <a:cs typeface="Segoe UI"/>
              </a:rPr>
              <a:t>, Interplay &amp; Black Isle Studio)</a:t>
            </a:r>
            <a:endParaRPr lang="en-US"/>
          </a:p>
        </p:txBody>
      </p:sp>
      <p:pic>
        <p:nvPicPr>
          <p:cNvPr id="29" name="Picture 28" descr="A video game with a person walking on a stone path&#10;&#10;AI-generated content may be incorrect.">
            <a:extLst>
              <a:ext uri="{FF2B5EF4-FFF2-40B4-BE49-F238E27FC236}">
                <a16:creationId xmlns:a16="http://schemas.microsoft.com/office/drawing/2014/main" id="{7337B139-B803-8DC2-3853-A581F1B35B02}"/>
              </a:ext>
            </a:extLst>
          </p:cNvPr>
          <p:cNvPicPr>
            <a:picLocks noChangeAspect="1"/>
          </p:cNvPicPr>
          <p:nvPr/>
        </p:nvPicPr>
        <p:blipFill>
          <a:blip r:embed="rId12"/>
          <a:stretch>
            <a:fillRect/>
          </a:stretch>
        </p:blipFill>
        <p:spPr>
          <a:xfrm>
            <a:off x="1754700" y="3923370"/>
            <a:ext cx="1639075" cy="1366370"/>
          </a:xfrm>
          <a:prstGeom prst="rect">
            <a:avLst/>
          </a:prstGeom>
        </p:spPr>
      </p:pic>
      <p:sp>
        <p:nvSpPr>
          <p:cNvPr id="31" name="TextBox 30">
            <a:extLst>
              <a:ext uri="{FF2B5EF4-FFF2-40B4-BE49-F238E27FC236}">
                <a16:creationId xmlns:a16="http://schemas.microsoft.com/office/drawing/2014/main" id="{CED50C15-6442-7F62-D526-FC574F3D5C16}"/>
              </a:ext>
            </a:extLst>
          </p:cNvPr>
          <p:cNvSpPr txBox="1"/>
          <p:nvPr/>
        </p:nvSpPr>
        <p:spPr>
          <a:xfrm>
            <a:off x="1770320" y="5362224"/>
            <a:ext cx="19848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Segoe UI"/>
              </a:rPr>
              <a:t>Tomb Raider</a:t>
            </a:r>
            <a:br>
              <a:rPr lang="en-GB">
                <a:cs typeface="Segoe UI"/>
              </a:rPr>
            </a:br>
            <a:r>
              <a:rPr lang="en-GB">
                <a:cs typeface="Segoe UI"/>
              </a:rPr>
              <a:t>(</a:t>
            </a:r>
            <a:r>
              <a:rPr lang="en-GB">
                <a:ea typeface="+mn-lt"/>
                <a:cs typeface="Segoe UI"/>
              </a:rPr>
              <a:t>1996</a:t>
            </a:r>
            <a:r>
              <a:rPr lang="en-GB">
                <a:cs typeface="Segoe UI"/>
              </a:rPr>
              <a:t>, Core Design)</a:t>
            </a:r>
            <a:endParaRPr lang="en-US"/>
          </a:p>
        </p:txBody>
      </p:sp>
      <p:pic>
        <p:nvPicPr>
          <p:cNvPr id="32" name="Picture 31" descr="A video game screen with a toy figure in a dark room&#10;&#10;AI-generated content may be incorrect.">
            <a:extLst>
              <a:ext uri="{FF2B5EF4-FFF2-40B4-BE49-F238E27FC236}">
                <a16:creationId xmlns:a16="http://schemas.microsoft.com/office/drawing/2014/main" id="{EA63C76C-01ED-5C98-E32D-EF6321A80D31}"/>
              </a:ext>
            </a:extLst>
          </p:cNvPr>
          <p:cNvPicPr>
            <a:picLocks noChangeAspect="1"/>
          </p:cNvPicPr>
          <p:nvPr/>
        </p:nvPicPr>
        <p:blipFill>
          <a:blip r:embed="rId13"/>
          <a:stretch>
            <a:fillRect/>
          </a:stretch>
        </p:blipFill>
        <p:spPr>
          <a:xfrm>
            <a:off x="10167408" y="3877203"/>
            <a:ext cx="1874310" cy="1368427"/>
          </a:xfrm>
          <a:prstGeom prst="rect">
            <a:avLst/>
          </a:prstGeom>
        </p:spPr>
      </p:pic>
      <p:sp>
        <p:nvSpPr>
          <p:cNvPr id="33" name="TextBox 32">
            <a:extLst>
              <a:ext uri="{FF2B5EF4-FFF2-40B4-BE49-F238E27FC236}">
                <a16:creationId xmlns:a16="http://schemas.microsoft.com/office/drawing/2014/main" id="{A79B6B75-4B26-B5D0-495F-9286AD737DA1}"/>
              </a:ext>
            </a:extLst>
          </p:cNvPr>
          <p:cNvSpPr txBox="1"/>
          <p:nvPr/>
        </p:nvSpPr>
        <p:spPr>
          <a:xfrm>
            <a:off x="9906102" y="5293827"/>
            <a:ext cx="22345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Segoe UI"/>
              </a:rPr>
              <a:t>Unreal Tournament (1999, Epic games)</a:t>
            </a:r>
            <a:endParaRPr lang="en-US"/>
          </a:p>
        </p:txBody>
      </p:sp>
      <p:pic>
        <p:nvPicPr>
          <p:cNvPr id="34" name="Picture 33" descr="A video game of a video game&#10;&#10;AI-generated content may be incorrect.">
            <a:extLst>
              <a:ext uri="{FF2B5EF4-FFF2-40B4-BE49-F238E27FC236}">
                <a16:creationId xmlns:a16="http://schemas.microsoft.com/office/drawing/2014/main" id="{FA8E9942-410B-2CE8-56A3-FEAA4C519F50}"/>
              </a:ext>
            </a:extLst>
          </p:cNvPr>
          <p:cNvPicPr>
            <a:picLocks noChangeAspect="1"/>
          </p:cNvPicPr>
          <p:nvPr/>
        </p:nvPicPr>
        <p:blipFill>
          <a:blip r:embed="rId14"/>
          <a:stretch>
            <a:fillRect/>
          </a:stretch>
        </p:blipFill>
        <p:spPr>
          <a:xfrm>
            <a:off x="6752166" y="3910541"/>
            <a:ext cx="1640418" cy="1365251"/>
          </a:xfrm>
          <a:prstGeom prst="rect">
            <a:avLst/>
          </a:prstGeom>
        </p:spPr>
      </p:pic>
      <p:sp>
        <p:nvSpPr>
          <p:cNvPr id="35" name="TextBox 34">
            <a:extLst>
              <a:ext uri="{FF2B5EF4-FFF2-40B4-BE49-F238E27FC236}">
                <a16:creationId xmlns:a16="http://schemas.microsoft.com/office/drawing/2014/main" id="{F83D0D25-C408-3D1F-3006-C5FE2F5E3487}"/>
              </a:ext>
            </a:extLst>
          </p:cNvPr>
          <p:cNvSpPr txBox="1"/>
          <p:nvPr/>
        </p:nvSpPr>
        <p:spPr>
          <a:xfrm>
            <a:off x="6683476" y="5383782"/>
            <a:ext cx="17001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Segoe UI"/>
              </a:rPr>
              <a:t>Half Life 1 (Valve, 1999)</a:t>
            </a:r>
          </a:p>
        </p:txBody>
      </p:sp>
      <p:pic>
        <p:nvPicPr>
          <p:cNvPr id="3" name="Picture 2" descr="A video game screen with a green and blue character&#10;&#10;AI-generated content may be incorrect.">
            <a:extLst>
              <a:ext uri="{FF2B5EF4-FFF2-40B4-BE49-F238E27FC236}">
                <a16:creationId xmlns:a16="http://schemas.microsoft.com/office/drawing/2014/main" id="{4F612F0D-0280-F7A3-C809-2376F5E91071}"/>
              </a:ext>
            </a:extLst>
          </p:cNvPr>
          <p:cNvPicPr>
            <a:picLocks noChangeAspect="1"/>
          </p:cNvPicPr>
          <p:nvPr/>
        </p:nvPicPr>
        <p:blipFill>
          <a:blip r:embed="rId15"/>
          <a:stretch>
            <a:fillRect/>
          </a:stretch>
        </p:blipFill>
        <p:spPr>
          <a:xfrm>
            <a:off x="3474000" y="1077000"/>
            <a:ext cx="1704000" cy="1392000"/>
          </a:xfrm>
          <a:prstGeom prst="rect">
            <a:avLst/>
          </a:prstGeom>
        </p:spPr>
      </p:pic>
    </p:spTree>
    <p:extLst>
      <p:ext uri="{BB962C8B-B14F-4D97-AF65-F5344CB8AC3E}">
        <p14:creationId xmlns:p14="http://schemas.microsoft.com/office/powerpoint/2010/main" val="1231831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D4D2-CCEE-0124-2A3C-613B6205005D}"/>
              </a:ext>
            </a:extLst>
          </p:cNvPr>
          <p:cNvSpPr>
            <a:spLocks noGrp="1"/>
          </p:cNvSpPr>
          <p:nvPr>
            <p:ph type="title"/>
          </p:nvPr>
        </p:nvSpPr>
        <p:spPr>
          <a:xfrm>
            <a:off x="307733" y="219945"/>
            <a:ext cx="9238434" cy="857559"/>
          </a:xfrm>
        </p:spPr>
        <p:txBody>
          <a:bodyPr/>
          <a:lstStyle/>
          <a:p>
            <a:r>
              <a:rPr lang="en-GB"/>
              <a:t>Post game</a:t>
            </a:r>
          </a:p>
        </p:txBody>
      </p:sp>
      <p:pic>
        <p:nvPicPr>
          <p:cNvPr id="7" name="Picture 6" descr="A screenshot of a video game&#10;&#10;AI-generated content may be incorrect.">
            <a:extLst>
              <a:ext uri="{FF2B5EF4-FFF2-40B4-BE49-F238E27FC236}">
                <a16:creationId xmlns:a16="http://schemas.microsoft.com/office/drawing/2014/main" id="{D09DED5D-6C0B-60A0-1864-5DDFDC509F2A}"/>
              </a:ext>
            </a:extLst>
          </p:cNvPr>
          <p:cNvPicPr>
            <a:picLocks noChangeAspect="1"/>
          </p:cNvPicPr>
          <p:nvPr/>
        </p:nvPicPr>
        <p:blipFill>
          <a:blip r:embed="rId2"/>
          <a:stretch>
            <a:fillRect/>
          </a:stretch>
        </p:blipFill>
        <p:spPr>
          <a:xfrm>
            <a:off x="5179160" y="3893312"/>
            <a:ext cx="1802701" cy="1438256"/>
          </a:xfrm>
          <a:prstGeom prst="rect">
            <a:avLst/>
          </a:prstGeom>
        </p:spPr>
      </p:pic>
      <p:sp>
        <p:nvSpPr>
          <p:cNvPr id="10" name="TextBox 9">
            <a:extLst>
              <a:ext uri="{FF2B5EF4-FFF2-40B4-BE49-F238E27FC236}">
                <a16:creationId xmlns:a16="http://schemas.microsoft.com/office/drawing/2014/main" id="{E7831B92-3CB9-BD04-AA35-403BB41CC396}"/>
              </a:ext>
            </a:extLst>
          </p:cNvPr>
          <p:cNvSpPr txBox="1"/>
          <p:nvPr/>
        </p:nvSpPr>
        <p:spPr>
          <a:xfrm>
            <a:off x="5161645" y="5395670"/>
            <a:ext cx="175332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Plants vs Zombies</a:t>
            </a:r>
            <a:br>
              <a:rPr lang="en-GB"/>
            </a:br>
            <a:r>
              <a:rPr lang="en-GB"/>
              <a:t>(</a:t>
            </a:r>
            <a:r>
              <a:rPr lang="en-GB" err="1"/>
              <a:t>CapCom</a:t>
            </a:r>
            <a:r>
              <a:rPr lang="en-GB"/>
              <a:t>, 2009) </a:t>
            </a:r>
          </a:p>
          <a:p>
            <a:endParaRPr lang="en-GB" sz="2800"/>
          </a:p>
        </p:txBody>
      </p:sp>
      <p:sp>
        <p:nvSpPr>
          <p:cNvPr id="11" name="TextBox 10">
            <a:extLst>
              <a:ext uri="{FF2B5EF4-FFF2-40B4-BE49-F238E27FC236}">
                <a16:creationId xmlns:a16="http://schemas.microsoft.com/office/drawing/2014/main" id="{9EE3459F-8664-C721-A580-4C9E171C0F7A}"/>
              </a:ext>
            </a:extLst>
          </p:cNvPr>
          <p:cNvSpPr txBox="1"/>
          <p:nvPr/>
        </p:nvSpPr>
        <p:spPr>
          <a:xfrm>
            <a:off x="3431684" y="5400139"/>
            <a:ext cx="1748538"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t>SuperMeatBoy</a:t>
            </a:r>
            <a:r>
              <a:rPr lang="en-GB"/>
              <a:t> (2008)</a:t>
            </a:r>
            <a:br>
              <a:rPr lang="en-GB"/>
            </a:br>
            <a:endParaRPr lang="en-GB" sz="2800">
              <a:solidFill>
                <a:srgbClr val="000000"/>
              </a:solidFill>
              <a:latin typeface="Aptos"/>
              <a:cs typeface="Arial"/>
            </a:endParaRPr>
          </a:p>
          <a:p>
            <a:endParaRPr lang="en-GB" sz="2800"/>
          </a:p>
        </p:txBody>
      </p:sp>
      <p:pic>
        <p:nvPicPr>
          <p:cNvPr id="13" name="Picture 12" descr="A cartoon character on top of a circle&#10;&#10;AI-generated content may be incorrect.">
            <a:extLst>
              <a:ext uri="{FF2B5EF4-FFF2-40B4-BE49-F238E27FC236}">
                <a16:creationId xmlns:a16="http://schemas.microsoft.com/office/drawing/2014/main" id="{3B76B968-D5AB-5EA4-DBB6-19414B6EA154}"/>
              </a:ext>
            </a:extLst>
          </p:cNvPr>
          <p:cNvPicPr>
            <a:picLocks noChangeAspect="1"/>
          </p:cNvPicPr>
          <p:nvPr/>
        </p:nvPicPr>
        <p:blipFill>
          <a:blip r:embed="rId3"/>
          <a:stretch>
            <a:fillRect/>
          </a:stretch>
        </p:blipFill>
        <p:spPr>
          <a:xfrm>
            <a:off x="10509636" y="1119383"/>
            <a:ext cx="1503171" cy="1426551"/>
          </a:xfrm>
          <a:prstGeom prst="rect">
            <a:avLst/>
          </a:prstGeom>
        </p:spPr>
      </p:pic>
      <p:sp>
        <p:nvSpPr>
          <p:cNvPr id="14" name="TextBox 13">
            <a:extLst>
              <a:ext uri="{FF2B5EF4-FFF2-40B4-BE49-F238E27FC236}">
                <a16:creationId xmlns:a16="http://schemas.microsoft.com/office/drawing/2014/main" id="{56FDD3B3-7720-608E-67E1-FA3E1F0D5260}"/>
              </a:ext>
            </a:extLst>
          </p:cNvPr>
          <p:cNvSpPr txBox="1"/>
          <p:nvPr/>
        </p:nvSpPr>
        <p:spPr>
          <a:xfrm>
            <a:off x="10501902" y="2572594"/>
            <a:ext cx="138430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Line Rider (2006)</a:t>
            </a:r>
          </a:p>
          <a:p>
            <a:endParaRPr lang="en-GB" sz="2800"/>
          </a:p>
        </p:txBody>
      </p:sp>
      <p:pic>
        <p:nvPicPr>
          <p:cNvPr id="6" name="Content Placeholder 5" descr="A person walking down a street&#10;&#10;AI-generated content may be incorrect.">
            <a:extLst>
              <a:ext uri="{FF2B5EF4-FFF2-40B4-BE49-F238E27FC236}">
                <a16:creationId xmlns:a16="http://schemas.microsoft.com/office/drawing/2014/main" id="{7D3848CD-D89A-F8F3-E321-EC21586FBA53}"/>
              </a:ext>
            </a:extLst>
          </p:cNvPr>
          <p:cNvPicPr>
            <a:picLocks noGrp="1" noChangeAspect="1"/>
          </p:cNvPicPr>
          <p:nvPr>
            <p:ph idx="1"/>
          </p:nvPr>
        </p:nvPicPr>
        <p:blipFill>
          <a:blip r:embed="rId4"/>
          <a:stretch>
            <a:fillRect/>
          </a:stretch>
        </p:blipFill>
        <p:spPr>
          <a:xfrm>
            <a:off x="8739720" y="1161054"/>
            <a:ext cx="1715799" cy="1380327"/>
          </a:xfrm>
          <a:prstGeom prst="rect">
            <a:avLst/>
          </a:prstGeom>
        </p:spPr>
      </p:pic>
      <p:sp>
        <p:nvSpPr>
          <p:cNvPr id="15" name="TextBox 14">
            <a:extLst>
              <a:ext uri="{FF2B5EF4-FFF2-40B4-BE49-F238E27FC236}">
                <a16:creationId xmlns:a16="http://schemas.microsoft.com/office/drawing/2014/main" id="{031AE546-D912-F5C5-9B8D-29A9870BF000}"/>
              </a:ext>
            </a:extLst>
          </p:cNvPr>
          <p:cNvSpPr txBox="1"/>
          <p:nvPr/>
        </p:nvSpPr>
        <p:spPr>
          <a:xfrm>
            <a:off x="8818790" y="2642811"/>
            <a:ext cx="15653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GTA SA (2004, Rockstar)</a:t>
            </a:r>
          </a:p>
          <a:p>
            <a:endParaRPr lang="en-GB"/>
          </a:p>
        </p:txBody>
      </p:sp>
      <p:pic>
        <p:nvPicPr>
          <p:cNvPr id="16" name="Picture 15" descr="A video game screen with a cartoon character&#10;&#10;AI-generated content may be incorrect.">
            <a:extLst>
              <a:ext uri="{FF2B5EF4-FFF2-40B4-BE49-F238E27FC236}">
                <a16:creationId xmlns:a16="http://schemas.microsoft.com/office/drawing/2014/main" id="{B94D2D2F-5784-880D-9B52-DD8BF430E79A}"/>
              </a:ext>
            </a:extLst>
          </p:cNvPr>
          <p:cNvPicPr>
            <a:picLocks noChangeAspect="1"/>
          </p:cNvPicPr>
          <p:nvPr/>
        </p:nvPicPr>
        <p:blipFill>
          <a:blip r:embed="rId5"/>
          <a:stretch>
            <a:fillRect/>
          </a:stretch>
        </p:blipFill>
        <p:spPr>
          <a:xfrm>
            <a:off x="1861669" y="1184276"/>
            <a:ext cx="1643115" cy="1397519"/>
          </a:xfrm>
          <a:prstGeom prst="rect">
            <a:avLst/>
          </a:prstGeom>
        </p:spPr>
      </p:pic>
      <p:pic>
        <p:nvPicPr>
          <p:cNvPr id="17" name="Picture 16" descr="A video game screen shot of two people&#10;&#10;AI-generated content may be incorrect.">
            <a:extLst>
              <a:ext uri="{FF2B5EF4-FFF2-40B4-BE49-F238E27FC236}">
                <a16:creationId xmlns:a16="http://schemas.microsoft.com/office/drawing/2014/main" id="{FB6152C7-748D-948E-DEB9-B81FB9776628}"/>
              </a:ext>
            </a:extLst>
          </p:cNvPr>
          <p:cNvPicPr>
            <a:picLocks noChangeAspect="1"/>
          </p:cNvPicPr>
          <p:nvPr/>
        </p:nvPicPr>
        <p:blipFill>
          <a:blip r:embed="rId6"/>
          <a:stretch>
            <a:fillRect/>
          </a:stretch>
        </p:blipFill>
        <p:spPr>
          <a:xfrm>
            <a:off x="7029430" y="1203204"/>
            <a:ext cx="1712206" cy="1392409"/>
          </a:xfrm>
          <a:prstGeom prst="rect">
            <a:avLst/>
          </a:prstGeom>
        </p:spPr>
      </p:pic>
      <p:pic>
        <p:nvPicPr>
          <p:cNvPr id="18" name="Picture 17" descr="A video game screen shot of a video game&#10;&#10;AI-generated content may be incorrect.">
            <a:extLst>
              <a:ext uri="{FF2B5EF4-FFF2-40B4-BE49-F238E27FC236}">
                <a16:creationId xmlns:a16="http://schemas.microsoft.com/office/drawing/2014/main" id="{E1884F88-7F2F-9BF3-1382-8E8F23F9941B}"/>
              </a:ext>
            </a:extLst>
          </p:cNvPr>
          <p:cNvPicPr>
            <a:picLocks noChangeAspect="1"/>
          </p:cNvPicPr>
          <p:nvPr/>
        </p:nvPicPr>
        <p:blipFill>
          <a:blip r:embed="rId7"/>
          <a:stretch>
            <a:fillRect/>
          </a:stretch>
        </p:blipFill>
        <p:spPr>
          <a:xfrm>
            <a:off x="174625" y="1202007"/>
            <a:ext cx="1687344" cy="1385620"/>
          </a:xfrm>
          <a:prstGeom prst="rect">
            <a:avLst/>
          </a:prstGeom>
        </p:spPr>
      </p:pic>
      <p:pic>
        <p:nvPicPr>
          <p:cNvPr id="19" name="Picture 18" descr="A video game screen of a video game&#10;&#10;AI-generated content may be incorrect.">
            <a:extLst>
              <a:ext uri="{FF2B5EF4-FFF2-40B4-BE49-F238E27FC236}">
                <a16:creationId xmlns:a16="http://schemas.microsoft.com/office/drawing/2014/main" id="{A2588D44-56DB-6E90-7C88-5BF3466DC88F}"/>
              </a:ext>
            </a:extLst>
          </p:cNvPr>
          <p:cNvPicPr>
            <a:picLocks noChangeAspect="1"/>
          </p:cNvPicPr>
          <p:nvPr/>
        </p:nvPicPr>
        <p:blipFill>
          <a:blip r:embed="rId8"/>
          <a:stretch>
            <a:fillRect/>
          </a:stretch>
        </p:blipFill>
        <p:spPr>
          <a:xfrm>
            <a:off x="1747328" y="3886277"/>
            <a:ext cx="1694476" cy="1440235"/>
          </a:xfrm>
          <a:prstGeom prst="rect">
            <a:avLst/>
          </a:prstGeom>
        </p:spPr>
      </p:pic>
      <p:pic>
        <p:nvPicPr>
          <p:cNvPr id="20" name="Picture 19">
            <a:extLst>
              <a:ext uri="{FF2B5EF4-FFF2-40B4-BE49-F238E27FC236}">
                <a16:creationId xmlns:a16="http://schemas.microsoft.com/office/drawing/2014/main" id="{88DC6CBD-26BD-F722-26E1-8AE55C783030}"/>
              </a:ext>
            </a:extLst>
          </p:cNvPr>
          <p:cNvPicPr>
            <a:picLocks noChangeAspect="1"/>
          </p:cNvPicPr>
          <p:nvPr/>
        </p:nvPicPr>
        <p:blipFill>
          <a:blip r:embed="rId9"/>
          <a:stretch>
            <a:fillRect/>
          </a:stretch>
        </p:blipFill>
        <p:spPr>
          <a:xfrm>
            <a:off x="6981804" y="3868706"/>
            <a:ext cx="1752644" cy="1419666"/>
          </a:xfrm>
          <a:prstGeom prst="rect">
            <a:avLst/>
          </a:prstGeom>
        </p:spPr>
      </p:pic>
      <p:sp>
        <p:nvSpPr>
          <p:cNvPr id="21" name="TextBox 20">
            <a:extLst>
              <a:ext uri="{FF2B5EF4-FFF2-40B4-BE49-F238E27FC236}">
                <a16:creationId xmlns:a16="http://schemas.microsoft.com/office/drawing/2014/main" id="{79B42EA1-224C-805A-AE1C-D607C151A5E5}"/>
              </a:ext>
            </a:extLst>
          </p:cNvPr>
          <p:cNvSpPr txBox="1"/>
          <p:nvPr/>
        </p:nvSpPr>
        <p:spPr>
          <a:xfrm>
            <a:off x="7028211" y="2661440"/>
            <a:ext cx="17971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World of Warcraft (2004, Blizzard)</a:t>
            </a:r>
          </a:p>
          <a:p>
            <a:endParaRPr lang="en-GB"/>
          </a:p>
        </p:txBody>
      </p:sp>
      <p:sp>
        <p:nvSpPr>
          <p:cNvPr id="22" name="TextBox 21">
            <a:extLst>
              <a:ext uri="{FF2B5EF4-FFF2-40B4-BE49-F238E27FC236}">
                <a16:creationId xmlns:a16="http://schemas.microsoft.com/office/drawing/2014/main" id="{1EB92188-F430-2CB8-37BE-C01CA9FE08E3}"/>
              </a:ext>
            </a:extLst>
          </p:cNvPr>
          <p:cNvSpPr txBox="1"/>
          <p:nvPr/>
        </p:nvSpPr>
        <p:spPr>
          <a:xfrm>
            <a:off x="1750824" y="2544376"/>
            <a:ext cx="1506118" cy="14821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Ratchet &amp; Clank (2002, Insomniac)</a:t>
            </a:r>
          </a:p>
          <a:p>
            <a:endParaRPr lang="en-GB"/>
          </a:p>
        </p:txBody>
      </p:sp>
      <p:sp>
        <p:nvSpPr>
          <p:cNvPr id="23" name="TextBox 22">
            <a:extLst>
              <a:ext uri="{FF2B5EF4-FFF2-40B4-BE49-F238E27FC236}">
                <a16:creationId xmlns:a16="http://schemas.microsoft.com/office/drawing/2014/main" id="{216EFC59-701A-0DC3-DD2E-F03C8CAD362B}"/>
              </a:ext>
            </a:extLst>
          </p:cNvPr>
          <p:cNvSpPr txBox="1"/>
          <p:nvPr/>
        </p:nvSpPr>
        <p:spPr>
          <a:xfrm>
            <a:off x="32388" y="2640584"/>
            <a:ext cx="182940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The Sims 1 (2000, Maxis, EA)</a:t>
            </a:r>
          </a:p>
          <a:p>
            <a:endParaRPr lang="en-GB"/>
          </a:p>
        </p:txBody>
      </p:sp>
      <p:pic>
        <p:nvPicPr>
          <p:cNvPr id="24" name="Picture 23">
            <a:extLst>
              <a:ext uri="{FF2B5EF4-FFF2-40B4-BE49-F238E27FC236}">
                <a16:creationId xmlns:a16="http://schemas.microsoft.com/office/drawing/2014/main" id="{7EE79CF0-8660-E609-EFCF-EEDFB69C88CE}"/>
              </a:ext>
            </a:extLst>
          </p:cNvPr>
          <p:cNvPicPr>
            <a:picLocks noChangeAspect="1"/>
          </p:cNvPicPr>
          <p:nvPr/>
        </p:nvPicPr>
        <p:blipFill>
          <a:blip r:embed="rId10"/>
          <a:stretch>
            <a:fillRect/>
          </a:stretch>
        </p:blipFill>
        <p:spPr>
          <a:xfrm>
            <a:off x="5246037" y="1206500"/>
            <a:ext cx="1785990" cy="1389113"/>
          </a:xfrm>
          <a:prstGeom prst="rect">
            <a:avLst/>
          </a:prstGeom>
        </p:spPr>
      </p:pic>
      <p:sp>
        <p:nvSpPr>
          <p:cNvPr id="25" name="TextBox 24">
            <a:extLst>
              <a:ext uri="{FF2B5EF4-FFF2-40B4-BE49-F238E27FC236}">
                <a16:creationId xmlns:a16="http://schemas.microsoft.com/office/drawing/2014/main" id="{3CD5424D-7370-C2EF-AFF5-866703322E15}"/>
              </a:ext>
            </a:extLst>
          </p:cNvPr>
          <p:cNvSpPr txBox="1"/>
          <p:nvPr/>
        </p:nvSpPr>
        <p:spPr>
          <a:xfrm>
            <a:off x="3476815" y="2587837"/>
            <a:ext cx="174094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Tony Hawk Pro Skater </a:t>
            </a:r>
            <a:endParaRPr lang="en-US"/>
          </a:p>
          <a:p>
            <a:r>
              <a:rPr lang="en-GB"/>
              <a:t>(2002, Activision)</a:t>
            </a:r>
          </a:p>
          <a:p>
            <a:endParaRPr lang="en-GB"/>
          </a:p>
        </p:txBody>
      </p:sp>
      <p:pic>
        <p:nvPicPr>
          <p:cNvPr id="26" name="Picture 25" descr="A person kneeling on the ground&#10;&#10;AI-generated content may be incorrect.">
            <a:extLst>
              <a:ext uri="{FF2B5EF4-FFF2-40B4-BE49-F238E27FC236}">
                <a16:creationId xmlns:a16="http://schemas.microsoft.com/office/drawing/2014/main" id="{908ECCEA-DDA4-6E5A-0B9D-E796FFBE32AB}"/>
              </a:ext>
            </a:extLst>
          </p:cNvPr>
          <p:cNvPicPr>
            <a:picLocks noChangeAspect="1"/>
          </p:cNvPicPr>
          <p:nvPr/>
        </p:nvPicPr>
        <p:blipFill>
          <a:blip r:embed="rId11"/>
          <a:stretch>
            <a:fillRect/>
          </a:stretch>
        </p:blipFill>
        <p:spPr>
          <a:xfrm>
            <a:off x="3507777" y="1194739"/>
            <a:ext cx="1717896" cy="1397558"/>
          </a:xfrm>
          <a:prstGeom prst="rect">
            <a:avLst/>
          </a:prstGeom>
        </p:spPr>
      </p:pic>
      <p:sp>
        <p:nvSpPr>
          <p:cNvPr id="27" name="TextBox 26">
            <a:extLst>
              <a:ext uri="{FF2B5EF4-FFF2-40B4-BE49-F238E27FC236}">
                <a16:creationId xmlns:a16="http://schemas.microsoft.com/office/drawing/2014/main" id="{57209D61-DBE9-0A71-4257-F8237309AFCC}"/>
              </a:ext>
            </a:extLst>
          </p:cNvPr>
          <p:cNvSpPr txBox="1"/>
          <p:nvPr/>
        </p:nvSpPr>
        <p:spPr>
          <a:xfrm>
            <a:off x="5225110" y="2596856"/>
            <a:ext cx="2055252" cy="918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Need for Speed Underground (2003, EA)</a:t>
            </a:r>
            <a:endParaRPr lang="en-US"/>
          </a:p>
        </p:txBody>
      </p:sp>
      <p:sp>
        <p:nvSpPr>
          <p:cNvPr id="29" name="TextBox 28">
            <a:extLst>
              <a:ext uri="{FF2B5EF4-FFF2-40B4-BE49-F238E27FC236}">
                <a16:creationId xmlns:a16="http://schemas.microsoft.com/office/drawing/2014/main" id="{6E31E7F5-6097-7FE4-2905-31BE47082221}"/>
              </a:ext>
            </a:extLst>
          </p:cNvPr>
          <p:cNvSpPr txBox="1"/>
          <p:nvPr/>
        </p:nvSpPr>
        <p:spPr>
          <a:xfrm>
            <a:off x="6891717" y="5419631"/>
            <a:ext cx="180604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Call of Duty MW 2</a:t>
            </a:r>
            <a:br>
              <a:rPr lang="en-GB"/>
            </a:br>
            <a:r>
              <a:rPr lang="en-GB"/>
              <a:t>(2009, Infinity Ward, Activision)</a:t>
            </a:r>
          </a:p>
          <a:p>
            <a:endParaRPr lang="en-GB" sz="2800"/>
          </a:p>
        </p:txBody>
      </p:sp>
      <p:pic>
        <p:nvPicPr>
          <p:cNvPr id="30" name="Picture 29" descr="A screenshot of a video game&#10;&#10;AI-generated content may be incorrect.">
            <a:extLst>
              <a:ext uri="{FF2B5EF4-FFF2-40B4-BE49-F238E27FC236}">
                <a16:creationId xmlns:a16="http://schemas.microsoft.com/office/drawing/2014/main" id="{6022246D-7E4F-6C1C-3D0D-62CE71FF6BF6}"/>
              </a:ext>
            </a:extLst>
          </p:cNvPr>
          <p:cNvPicPr>
            <a:picLocks noChangeAspect="1"/>
          </p:cNvPicPr>
          <p:nvPr/>
        </p:nvPicPr>
        <p:blipFill>
          <a:blip r:embed="rId12"/>
          <a:stretch>
            <a:fillRect/>
          </a:stretch>
        </p:blipFill>
        <p:spPr>
          <a:xfrm>
            <a:off x="3455362" y="3870504"/>
            <a:ext cx="1725287" cy="1460497"/>
          </a:xfrm>
          <a:prstGeom prst="rect">
            <a:avLst/>
          </a:prstGeom>
        </p:spPr>
      </p:pic>
      <p:sp>
        <p:nvSpPr>
          <p:cNvPr id="31" name="TextBox 30">
            <a:extLst>
              <a:ext uri="{FF2B5EF4-FFF2-40B4-BE49-F238E27FC236}">
                <a16:creationId xmlns:a16="http://schemas.microsoft.com/office/drawing/2014/main" id="{9E5D0295-9B81-C365-9120-C971E9D0DDBB}"/>
              </a:ext>
            </a:extLst>
          </p:cNvPr>
          <p:cNvSpPr txBox="1"/>
          <p:nvPr/>
        </p:nvSpPr>
        <p:spPr>
          <a:xfrm>
            <a:off x="1624810" y="5414839"/>
            <a:ext cx="175812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Bioshock (2007, 2K)</a:t>
            </a:r>
          </a:p>
          <a:p>
            <a:endParaRPr lang="en-GB" sz="2800"/>
          </a:p>
        </p:txBody>
      </p:sp>
      <p:pic>
        <p:nvPicPr>
          <p:cNvPr id="32" name="Picture 31">
            <a:extLst>
              <a:ext uri="{FF2B5EF4-FFF2-40B4-BE49-F238E27FC236}">
                <a16:creationId xmlns:a16="http://schemas.microsoft.com/office/drawing/2014/main" id="{43DCB4D9-DA45-33ED-AE02-CF43F949593E}"/>
              </a:ext>
            </a:extLst>
          </p:cNvPr>
          <p:cNvPicPr>
            <a:picLocks noChangeAspect="1"/>
          </p:cNvPicPr>
          <p:nvPr/>
        </p:nvPicPr>
        <p:blipFill>
          <a:blip r:embed="rId13"/>
          <a:stretch>
            <a:fillRect/>
          </a:stretch>
        </p:blipFill>
        <p:spPr>
          <a:xfrm>
            <a:off x="8755813" y="3865712"/>
            <a:ext cx="1706113" cy="1436538"/>
          </a:xfrm>
          <a:prstGeom prst="rect">
            <a:avLst/>
          </a:prstGeom>
        </p:spPr>
      </p:pic>
      <p:sp>
        <p:nvSpPr>
          <p:cNvPr id="33" name="TextBox 32">
            <a:extLst>
              <a:ext uri="{FF2B5EF4-FFF2-40B4-BE49-F238E27FC236}">
                <a16:creationId xmlns:a16="http://schemas.microsoft.com/office/drawing/2014/main" id="{B968DD5C-A815-6E94-6948-17C5F3E1B1D2}"/>
              </a:ext>
            </a:extLst>
          </p:cNvPr>
          <p:cNvSpPr txBox="1"/>
          <p:nvPr/>
        </p:nvSpPr>
        <p:spPr>
          <a:xfrm>
            <a:off x="8708056" y="5448385"/>
            <a:ext cx="178208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Borderlands 1 (2009 </a:t>
            </a:r>
            <a:r>
              <a:rPr lang="en-GB" err="1"/>
              <a:t>GearBox</a:t>
            </a:r>
            <a:r>
              <a:rPr lang="en-GB"/>
              <a:t>)</a:t>
            </a:r>
          </a:p>
          <a:p>
            <a:endParaRPr lang="en-GB" sz="2800"/>
          </a:p>
        </p:txBody>
      </p:sp>
      <p:pic>
        <p:nvPicPr>
          <p:cNvPr id="34" name="Picture 33">
            <a:extLst>
              <a:ext uri="{FF2B5EF4-FFF2-40B4-BE49-F238E27FC236}">
                <a16:creationId xmlns:a16="http://schemas.microsoft.com/office/drawing/2014/main" id="{B8DA7D64-306C-F1F1-4739-805778960C8E}"/>
              </a:ext>
            </a:extLst>
          </p:cNvPr>
          <p:cNvPicPr>
            <a:picLocks noChangeAspect="1"/>
          </p:cNvPicPr>
          <p:nvPr/>
        </p:nvPicPr>
        <p:blipFill>
          <a:blip r:embed="rId14"/>
          <a:stretch>
            <a:fillRect/>
          </a:stretch>
        </p:blipFill>
        <p:spPr>
          <a:xfrm>
            <a:off x="62300" y="3901954"/>
            <a:ext cx="1677360" cy="1416771"/>
          </a:xfrm>
          <a:prstGeom prst="rect">
            <a:avLst/>
          </a:prstGeom>
        </p:spPr>
      </p:pic>
      <p:sp>
        <p:nvSpPr>
          <p:cNvPr id="35" name="TextBox 34">
            <a:extLst>
              <a:ext uri="{FF2B5EF4-FFF2-40B4-BE49-F238E27FC236}">
                <a16:creationId xmlns:a16="http://schemas.microsoft.com/office/drawing/2014/main" id="{45BC45CA-4FC1-77F7-17D0-19FD775053D2}"/>
              </a:ext>
            </a:extLst>
          </p:cNvPr>
          <p:cNvSpPr txBox="1"/>
          <p:nvPr/>
        </p:nvSpPr>
        <p:spPr>
          <a:xfrm>
            <a:off x="-19002" y="5419631"/>
            <a:ext cx="175812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Team Fortress 2 2007, Valve)</a:t>
            </a:r>
          </a:p>
          <a:p>
            <a:endParaRPr lang="en-GB" sz="2800"/>
          </a:p>
        </p:txBody>
      </p:sp>
      <p:pic>
        <p:nvPicPr>
          <p:cNvPr id="36" name="Picture 35" descr="A video game screen with birds on a stick&#10;&#10;AI-generated content may be incorrect.">
            <a:extLst>
              <a:ext uri="{FF2B5EF4-FFF2-40B4-BE49-F238E27FC236}">
                <a16:creationId xmlns:a16="http://schemas.microsoft.com/office/drawing/2014/main" id="{2BB78D54-05B0-3C93-89DE-869128FE3AC3}"/>
              </a:ext>
            </a:extLst>
          </p:cNvPr>
          <p:cNvPicPr>
            <a:picLocks noChangeAspect="1"/>
          </p:cNvPicPr>
          <p:nvPr/>
        </p:nvPicPr>
        <p:blipFill>
          <a:blip r:embed="rId15"/>
          <a:stretch>
            <a:fillRect/>
          </a:stretch>
        </p:blipFill>
        <p:spPr>
          <a:xfrm>
            <a:off x="10461925" y="3857086"/>
            <a:ext cx="1691736" cy="1429829"/>
          </a:xfrm>
          <a:prstGeom prst="rect">
            <a:avLst/>
          </a:prstGeom>
        </p:spPr>
      </p:pic>
      <p:sp>
        <p:nvSpPr>
          <p:cNvPr id="37" name="TextBox 36">
            <a:extLst>
              <a:ext uri="{FF2B5EF4-FFF2-40B4-BE49-F238E27FC236}">
                <a16:creationId xmlns:a16="http://schemas.microsoft.com/office/drawing/2014/main" id="{495CDF08-65E4-0AAD-3CAB-54AD984538C9}"/>
              </a:ext>
            </a:extLst>
          </p:cNvPr>
          <p:cNvSpPr txBox="1"/>
          <p:nvPr/>
        </p:nvSpPr>
        <p:spPr>
          <a:xfrm>
            <a:off x="10409374" y="5443592"/>
            <a:ext cx="1504124" cy="1359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Angry Birds (2009 Rovio Ent.)</a:t>
            </a:r>
          </a:p>
          <a:p>
            <a:endParaRPr lang="en-GB" sz="2800"/>
          </a:p>
        </p:txBody>
      </p:sp>
    </p:spTree>
    <p:extLst>
      <p:ext uri="{BB962C8B-B14F-4D97-AF65-F5344CB8AC3E}">
        <p14:creationId xmlns:p14="http://schemas.microsoft.com/office/powerpoint/2010/main" val="2314031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90D55-4E2E-6657-DE32-4B35B8423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21881-5255-182E-F174-9DF09F3D9E01}"/>
              </a:ext>
            </a:extLst>
          </p:cNvPr>
          <p:cNvSpPr>
            <a:spLocks noGrp="1"/>
          </p:cNvSpPr>
          <p:nvPr>
            <p:ph type="title"/>
          </p:nvPr>
        </p:nvSpPr>
        <p:spPr>
          <a:xfrm>
            <a:off x="-12962" y="690"/>
            <a:ext cx="9238434" cy="857559"/>
          </a:xfrm>
        </p:spPr>
        <p:txBody>
          <a:bodyPr/>
          <a:lstStyle/>
          <a:p>
            <a:r>
              <a:rPr lang="en-GB"/>
              <a:t>New Game +</a:t>
            </a:r>
          </a:p>
        </p:txBody>
      </p:sp>
      <p:pic>
        <p:nvPicPr>
          <p:cNvPr id="7" name="Picture 6" descr="A screenshot of a video game&#10;&#10;AI-generated content may be incorrect.">
            <a:extLst>
              <a:ext uri="{FF2B5EF4-FFF2-40B4-BE49-F238E27FC236}">
                <a16:creationId xmlns:a16="http://schemas.microsoft.com/office/drawing/2014/main" id="{16911368-F5E4-F23E-DCA0-CA50FA38FE9B}"/>
              </a:ext>
            </a:extLst>
          </p:cNvPr>
          <p:cNvPicPr>
            <a:picLocks noChangeAspect="1"/>
          </p:cNvPicPr>
          <p:nvPr/>
        </p:nvPicPr>
        <p:blipFill>
          <a:blip r:embed="rId2"/>
          <a:stretch>
            <a:fillRect/>
          </a:stretch>
        </p:blipFill>
        <p:spPr>
          <a:xfrm>
            <a:off x="36291" y="3653251"/>
            <a:ext cx="1627802" cy="1253823"/>
          </a:xfrm>
          <a:prstGeom prst="rect">
            <a:avLst/>
          </a:prstGeom>
        </p:spPr>
      </p:pic>
      <p:sp>
        <p:nvSpPr>
          <p:cNvPr id="5" name="Content Placeholder 2">
            <a:extLst>
              <a:ext uri="{FF2B5EF4-FFF2-40B4-BE49-F238E27FC236}">
                <a16:creationId xmlns:a16="http://schemas.microsoft.com/office/drawing/2014/main" id="{6253B8DD-CFFE-60E9-7C96-F8FEBA1E85C4}"/>
              </a:ext>
            </a:extLst>
          </p:cNvPr>
          <p:cNvSpPr txBox="1">
            <a:spLocks/>
          </p:cNvSpPr>
          <p:nvPr/>
        </p:nvSpPr>
        <p:spPr>
          <a:xfrm>
            <a:off x="-22823" y="4934145"/>
            <a:ext cx="1829745" cy="14430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Undertale </a:t>
            </a:r>
            <a:br>
              <a:rPr lang="en-GB" sz="1800"/>
            </a:br>
            <a:r>
              <a:rPr lang="en-GB" sz="1800"/>
              <a:t>(Toby Fox, 2015)</a:t>
            </a:r>
            <a:endParaRPr lang="en-US" sz="1800"/>
          </a:p>
        </p:txBody>
      </p:sp>
      <p:pic>
        <p:nvPicPr>
          <p:cNvPr id="6" name="Picture 5" descr="A black screen with text&#10;&#10;AI-generated content may be incorrect.">
            <a:extLst>
              <a:ext uri="{FF2B5EF4-FFF2-40B4-BE49-F238E27FC236}">
                <a16:creationId xmlns:a16="http://schemas.microsoft.com/office/drawing/2014/main" id="{490B9132-E076-A521-B41A-71F42BE39D7B}"/>
              </a:ext>
            </a:extLst>
          </p:cNvPr>
          <p:cNvPicPr>
            <a:picLocks noChangeAspect="1"/>
          </p:cNvPicPr>
          <p:nvPr/>
        </p:nvPicPr>
        <p:blipFill>
          <a:blip r:embed="rId3"/>
          <a:stretch>
            <a:fillRect/>
          </a:stretch>
        </p:blipFill>
        <p:spPr>
          <a:xfrm>
            <a:off x="8497817" y="3450505"/>
            <a:ext cx="1621977" cy="1425451"/>
          </a:xfrm>
          <a:prstGeom prst="rect">
            <a:avLst/>
          </a:prstGeom>
        </p:spPr>
      </p:pic>
      <p:sp>
        <p:nvSpPr>
          <p:cNvPr id="8" name="Content Placeholder 2">
            <a:extLst>
              <a:ext uri="{FF2B5EF4-FFF2-40B4-BE49-F238E27FC236}">
                <a16:creationId xmlns:a16="http://schemas.microsoft.com/office/drawing/2014/main" id="{8F338A25-57F6-CE33-36D6-506EDD45AF6B}"/>
              </a:ext>
            </a:extLst>
          </p:cNvPr>
          <p:cNvSpPr txBox="1">
            <a:spLocks/>
          </p:cNvSpPr>
          <p:nvPr/>
        </p:nvSpPr>
        <p:spPr>
          <a:xfrm>
            <a:off x="8492157" y="4882010"/>
            <a:ext cx="1576749" cy="10274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Baba Is you</a:t>
            </a:r>
            <a:br>
              <a:rPr lang="en-GB" sz="1800"/>
            </a:br>
            <a:r>
              <a:rPr lang="en-GB" sz="1800"/>
              <a:t>(Avri </a:t>
            </a:r>
            <a:r>
              <a:rPr lang="en-GB" sz="1800" err="1"/>
              <a:t>Taikari</a:t>
            </a:r>
            <a:r>
              <a:rPr lang="en-GB" sz="1800"/>
              <a:t>, 2019)</a:t>
            </a:r>
            <a:endParaRPr lang="en-GB" sz="1800">
              <a:solidFill>
                <a:srgbClr val="474747"/>
              </a:solidFill>
              <a:latin typeface="Arial"/>
              <a:cs typeface="Arial"/>
            </a:endParaRPr>
          </a:p>
        </p:txBody>
      </p:sp>
      <p:pic>
        <p:nvPicPr>
          <p:cNvPr id="11" name="Picture 10" descr="A video game screen shot of a forest&#10;&#10;AI-generated content may be incorrect.">
            <a:extLst>
              <a:ext uri="{FF2B5EF4-FFF2-40B4-BE49-F238E27FC236}">
                <a16:creationId xmlns:a16="http://schemas.microsoft.com/office/drawing/2014/main" id="{04DF52EA-AB68-7E2B-6CAB-34DD06C74DF8}"/>
              </a:ext>
            </a:extLst>
          </p:cNvPr>
          <p:cNvPicPr>
            <a:picLocks noChangeAspect="1"/>
          </p:cNvPicPr>
          <p:nvPr/>
        </p:nvPicPr>
        <p:blipFill>
          <a:blip r:embed="rId4"/>
          <a:stretch>
            <a:fillRect/>
          </a:stretch>
        </p:blipFill>
        <p:spPr>
          <a:xfrm>
            <a:off x="10210232" y="3466969"/>
            <a:ext cx="1903002" cy="1483648"/>
          </a:xfrm>
          <a:prstGeom prst="rect">
            <a:avLst/>
          </a:prstGeom>
        </p:spPr>
      </p:pic>
      <p:sp>
        <p:nvSpPr>
          <p:cNvPr id="12" name="Content Placeholder 2">
            <a:extLst>
              <a:ext uri="{FF2B5EF4-FFF2-40B4-BE49-F238E27FC236}">
                <a16:creationId xmlns:a16="http://schemas.microsoft.com/office/drawing/2014/main" id="{1F745942-00B6-3540-79AB-8CED7319EDF1}"/>
              </a:ext>
            </a:extLst>
          </p:cNvPr>
          <p:cNvSpPr txBox="1">
            <a:spLocks/>
          </p:cNvSpPr>
          <p:nvPr/>
        </p:nvSpPr>
        <p:spPr>
          <a:xfrm>
            <a:off x="3295734" y="4320140"/>
            <a:ext cx="2237353" cy="117984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solidFill>
                  <a:srgbClr val="000000"/>
                </a:solidFill>
                <a:latin typeface="Aptos"/>
                <a:cs typeface="Arial"/>
              </a:rPr>
              <a:t>Stardew Valley</a:t>
            </a:r>
            <a:br>
              <a:rPr lang="en-GB"/>
            </a:br>
            <a:r>
              <a:rPr lang="en-GB" sz="1800"/>
              <a:t>(Concerned Ape, 2016)</a:t>
            </a:r>
            <a:endParaRPr lang="en-GB" sz="1800">
              <a:solidFill>
                <a:srgbClr val="474747"/>
              </a:solidFill>
              <a:latin typeface="Arial"/>
              <a:cs typeface="Arial"/>
            </a:endParaRPr>
          </a:p>
        </p:txBody>
      </p:sp>
      <p:pic>
        <p:nvPicPr>
          <p:cNvPr id="13" name="Picture 12">
            <a:extLst>
              <a:ext uri="{FF2B5EF4-FFF2-40B4-BE49-F238E27FC236}">
                <a16:creationId xmlns:a16="http://schemas.microsoft.com/office/drawing/2014/main" id="{76C3465F-54BC-8A63-1925-EE14A8131C5E}"/>
              </a:ext>
            </a:extLst>
          </p:cNvPr>
          <p:cNvPicPr>
            <a:picLocks noChangeAspect="1"/>
          </p:cNvPicPr>
          <p:nvPr/>
        </p:nvPicPr>
        <p:blipFill>
          <a:blip r:embed="rId5"/>
          <a:stretch>
            <a:fillRect/>
          </a:stretch>
        </p:blipFill>
        <p:spPr>
          <a:xfrm>
            <a:off x="3346551" y="3542236"/>
            <a:ext cx="1785889" cy="1310939"/>
          </a:xfrm>
          <a:prstGeom prst="rect">
            <a:avLst/>
          </a:prstGeom>
        </p:spPr>
      </p:pic>
      <p:pic>
        <p:nvPicPr>
          <p:cNvPr id="14" name="Picture 13" descr="A person with braided hair&#10;&#10;AI-generated content may be incorrect.">
            <a:extLst>
              <a:ext uri="{FF2B5EF4-FFF2-40B4-BE49-F238E27FC236}">
                <a16:creationId xmlns:a16="http://schemas.microsoft.com/office/drawing/2014/main" id="{B73ECD90-9F30-D1D8-B935-B4C3F7AF1D79}"/>
              </a:ext>
            </a:extLst>
          </p:cNvPr>
          <p:cNvPicPr>
            <a:picLocks noChangeAspect="1"/>
          </p:cNvPicPr>
          <p:nvPr/>
        </p:nvPicPr>
        <p:blipFill>
          <a:blip r:embed="rId6"/>
          <a:stretch>
            <a:fillRect/>
          </a:stretch>
        </p:blipFill>
        <p:spPr>
          <a:xfrm>
            <a:off x="1798966" y="1027561"/>
            <a:ext cx="1587502" cy="1174991"/>
          </a:xfrm>
          <a:prstGeom prst="rect">
            <a:avLst/>
          </a:prstGeom>
        </p:spPr>
      </p:pic>
      <p:sp>
        <p:nvSpPr>
          <p:cNvPr id="15" name="Content Placeholder 2">
            <a:extLst>
              <a:ext uri="{FF2B5EF4-FFF2-40B4-BE49-F238E27FC236}">
                <a16:creationId xmlns:a16="http://schemas.microsoft.com/office/drawing/2014/main" id="{A7B5A9E8-35BF-FBD0-5B9A-67835A12848F}"/>
              </a:ext>
            </a:extLst>
          </p:cNvPr>
          <p:cNvSpPr txBox="1">
            <a:spLocks/>
          </p:cNvSpPr>
          <p:nvPr/>
        </p:nvSpPr>
        <p:spPr>
          <a:xfrm>
            <a:off x="1687188" y="2230308"/>
            <a:ext cx="1700563" cy="14238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Elder Scrolls 5</a:t>
            </a:r>
            <a:br>
              <a:rPr lang="en-GB" sz="1800"/>
            </a:br>
            <a:r>
              <a:rPr lang="en-GB" sz="1800"/>
              <a:t>(2011, Bethesda)</a:t>
            </a:r>
            <a:endParaRPr lang="en-US" sz="1800"/>
          </a:p>
        </p:txBody>
      </p:sp>
      <p:pic>
        <p:nvPicPr>
          <p:cNvPr id="16" name="Picture 15" descr="A video game screen of a person running&#10;&#10;AI-generated content may be incorrect.">
            <a:extLst>
              <a:ext uri="{FF2B5EF4-FFF2-40B4-BE49-F238E27FC236}">
                <a16:creationId xmlns:a16="http://schemas.microsoft.com/office/drawing/2014/main" id="{4BDCBCCC-5086-998F-3964-AA57BFE46BCF}"/>
              </a:ext>
            </a:extLst>
          </p:cNvPr>
          <p:cNvPicPr>
            <a:picLocks noChangeAspect="1"/>
          </p:cNvPicPr>
          <p:nvPr/>
        </p:nvPicPr>
        <p:blipFill>
          <a:blip r:embed="rId7"/>
          <a:stretch>
            <a:fillRect/>
          </a:stretch>
        </p:blipFill>
        <p:spPr>
          <a:xfrm>
            <a:off x="3461947" y="1041398"/>
            <a:ext cx="1606670" cy="1176070"/>
          </a:xfrm>
          <a:prstGeom prst="rect">
            <a:avLst/>
          </a:prstGeom>
        </p:spPr>
      </p:pic>
      <p:pic>
        <p:nvPicPr>
          <p:cNvPr id="17" name="Picture 16" descr="A video game of a person on a dock&#10;&#10;AI-generated content may be incorrect.">
            <a:extLst>
              <a:ext uri="{FF2B5EF4-FFF2-40B4-BE49-F238E27FC236}">
                <a16:creationId xmlns:a16="http://schemas.microsoft.com/office/drawing/2014/main" id="{10A66304-C8BA-304E-1774-69024CB578CE}"/>
              </a:ext>
            </a:extLst>
          </p:cNvPr>
          <p:cNvPicPr>
            <a:picLocks noChangeAspect="1"/>
          </p:cNvPicPr>
          <p:nvPr/>
        </p:nvPicPr>
        <p:blipFill>
          <a:blip r:embed="rId8"/>
          <a:stretch>
            <a:fillRect/>
          </a:stretch>
        </p:blipFill>
        <p:spPr>
          <a:xfrm>
            <a:off x="8324811" y="1019863"/>
            <a:ext cx="1786948" cy="1154348"/>
          </a:xfrm>
          <a:prstGeom prst="rect">
            <a:avLst/>
          </a:prstGeom>
        </p:spPr>
      </p:pic>
      <p:pic>
        <p:nvPicPr>
          <p:cNvPr id="19" name="Picture 18" descr="A person walking on a street&#10;&#10;AI-generated content may be incorrect.">
            <a:extLst>
              <a:ext uri="{FF2B5EF4-FFF2-40B4-BE49-F238E27FC236}">
                <a16:creationId xmlns:a16="http://schemas.microsoft.com/office/drawing/2014/main" id="{58F587FA-588D-395A-3183-A4FA1F32329D}"/>
              </a:ext>
            </a:extLst>
          </p:cNvPr>
          <p:cNvPicPr>
            <a:picLocks noChangeAspect="1"/>
          </p:cNvPicPr>
          <p:nvPr/>
        </p:nvPicPr>
        <p:blipFill>
          <a:blip r:embed="rId9"/>
          <a:stretch>
            <a:fillRect/>
          </a:stretch>
        </p:blipFill>
        <p:spPr>
          <a:xfrm>
            <a:off x="10089757" y="1020871"/>
            <a:ext cx="1794520" cy="1139198"/>
          </a:xfrm>
          <a:prstGeom prst="rect">
            <a:avLst/>
          </a:prstGeom>
        </p:spPr>
      </p:pic>
      <p:pic>
        <p:nvPicPr>
          <p:cNvPr id="20" name="Picture 19">
            <a:extLst>
              <a:ext uri="{FF2B5EF4-FFF2-40B4-BE49-F238E27FC236}">
                <a16:creationId xmlns:a16="http://schemas.microsoft.com/office/drawing/2014/main" id="{282E3F34-61FA-F8B9-5799-21427B96D4ED}"/>
              </a:ext>
            </a:extLst>
          </p:cNvPr>
          <p:cNvPicPr>
            <a:picLocks noChangeAspect="1"/>
          </p:cNvPicPr>
          <p:nvPr/>
        </p:nvPicPr>
        <p:blipFill>
          <a:blip r:embed="rId10"/>
          <a:stretch>
            <a:fillRect/>
          </a:stretch>
        </p:blipFill>
        <p:spPr>
          <a:xfrm>
            <a:off x="5084795" y="3529042"/>
            <a:ext cx="1639022" cy="1357464"/>
          </a:xfrm>
          <a:prstGeom prst="rect">
            <a:avLst/>
          </a:prstGeom>
        </p:spPr>
      </p:pic>
      <p:pic>
        <p:nvPicPr>
          <p:cNvPr id="21" name="Picture 20">
            <a:extLst>
              <a:ext uri="{FF2B5EF4-FFF2-40B4-BE49-F238E27FC236}">
                <a16:creationId xmlns:a16="http://schemas.microsoft.com/office/drawing/2014/main" id="{0CB54EA7-5168-A690-7126-3013DB321452}"/>
              </a:ext>
            </a:extLst>
          </p:cNvPr>
          <p:cNvPicPr>
            <a:picLocks noChangeAspect="1"/>
          </p:cNvPicPr>
          <p:nvPr/>
        </p:nvPicPr>
        <p:blipFill>
          <a:blip r:embed="rId11"/>
          <a:stretch>
            <a:fillRect/>
          </a:stretch>
        </p:blipFill>
        <p:spPr>
          <a:xfrm>
            <a:off x="1677898" y="3584694"/>
            <a:ext cx="1671489" cy="1289292"/>
          </a:xfrm>
          <a:prstGeom prst="rect">
            <a:avLst/>
          </a:prstGeom>
        </p:spPr>
      </p:pic>
      <p:sp>
        <p:nvSpPr>
          <p:cNvPr id="23" name="Content Placeholder 2">
            <a:extLst>
              <a:ext uri="{FF2B5EF4-FFF2-40B4-BE49-F238E27FC236}">
                <a16:creationId xmlns:a16="http://schemas.microsoft.com/office/drawing/2014/main" id="{96807869-6D18-9091-8AAD-860761F715E6}"/>
              </a:ext>
            </a:extLst>
          </p:cNvPr>
          <p:cNvSpPr txBox="1">
            <a:spLocks/>
          </p:cNvSpPr>
          <p:nvPr/>
        </p:nvSpPr>
        <p:spPr>
          <a:xfrm>
            <a:off x="6625665" y="2185617"/>
            <a:ext cx="1973518" cy="14238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Candy Crush</a:t>
            </a:r>
            <a:br>
              <a:rPr lang="en-GB" sz="1800"/>
            </a:br>
            <a:r>
              <a:rPr lang="en-GB" sz="1800"/>
              <a:t> (2012, King)</a:t>
            </a:r>
          </a:p>
        </p:txBody>
      </p:sp>
      <p:pic>
        <p:nvPicPr>
          <p:cNvPr id="25" name="Picture 24" descr="A person in a checkered suit with two guns&#10;&#10;AI-generated content may be incorrect.">
            <a:extLst>
              <a:ext uri="{FF2B5EF4-FFF2-40B4-BE49-F238E27FC236}">
                <a16:creationId xmlns:a16="http://schemas.microsoft.com/office/drawing/2014/main" id="{58904037-6642-C884-BA99-5DD2896EBE15}"/>
              </a:ext>
            </a:extLst>
          </p:cNvPr>
          <p:cNvPicPr>
            <a:picLocks noChangeAspect="1"/>
          </p:cNvPicPr>
          <p:nvPr/>
        </p:nvPicPr>
        <p:blipFill>
          <a:blip r:embed="rId12"/>
          <a:stretch>
            <a:fillRect/>
          </a:stretch>
        </p:blipFill>
        <p:spPr>
          <a:xfrm>
            <a:off x="97646" y="1026902"/>
            <a:ext cx="1707312" cy="1200270"/>
          </a:xfrm>
          <a:prstGeom prst="rect">
            <a:avLst/>
          </a:prstGeom>
        </p:spPr>
      </p:pic>
      <p:sp>
        <p:nvSpPr>
          <p:cNvPr id="26" name="Content Placeholder 2">
            <a:extLst>
              <a:ext uri="{FF2B5EF4-FFF2-40B4-BE49-F238E27FC236}">
                <a16:creationId xmlns:a16="http://schemas.microsoft.com/office/drawing/2014/main" id="{0D8713DB-F52A-AB65-0504-67F5B295E8AE}"/>
              </a:ext>
            </a:extLst>
          </p:cNvPr>
          <p:cNvSpPr txBox="1">
            <a:spLocks/>
          </p:cNvSpPr>
          <p:nvPr/>
        </p:nvSpPr>
        <p:spPr>
          <a:xfrm>
            <a:off x="1138" y="2255163"/>
            <a:ext cx="1829745" cy="14430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Fallout NV </a:t>
            </a:r>
            <a:br>
              <a:rPr lang="en-GB" sz="1800"/>
            </a:br>
            <a:r>
              <a:rPr lang="en-GB" sz="1800"/>
              <a:t>(Obsidian, 2010)</a:t>
            </a:r>
            <a:endParaRPr lang="en-US" sz="1800"/>
          </a:p>
        </p:txBody>
      </p:sp>
      <p:sp>
        <p:nvSpPr>
          <p:cNvPr id="27" name="Content Placeholder 2">
            <a:extLst>
              <a:ext uri="{FF2B5EF4-FFF2-40B4-BE49-F238E27FC236}">
                <a16:creationId xmlns:a16="http://schemas.microsoft.com/office/drawing/2014/main" id="{90A8FD4B-E669-91BB-5D46-02482144B59F}"/>
              </a:ext>
            </a:extLst>
          </p:cNvPr>
          <p:cNvSpPr txBox="1">
            <a:spLocks/>
          </p:cNvSpPr>
          <p:nvPr/>
        </p:nvSpPr>
        <p:spPr>
          <a:xfrm>
            <a:off x="1649742" y="4910182"/>
            <a:ext cx="1829745" cy="14430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Overwatch </a:t>
            </a:r>
            <a:br>
              <a:rPr lang="en-GB" sz="1800"/>
            </a:br>
            <a:r>
              <a:rPr lang="en-GB" sz="1800"/>
              <a:t>(Blizzard, 2016)</a:t>
            </a:r>
            <a:endParaRPr lang="en-US" sz="1800"/>
          </a:p>
        </p:txBody>
      </p:sp>
      <p:sp>
        <p:nvSpPr>
          <p:cNvPr id="28" name="Content Placeholder 2">
            <a:extLst>
              <a:ext uri="{FF2B5EF4-FFF2-40B4-BE49-F238E27FC236}">
                <a16:creationId xmlns:a16="http://schemas.microsoft.com/office/drawing/2014/main" id="{18C0296D-F60E-D057-3E5C-FE5EAA958BFB}"/>
              </a:ext>
            </a:extLst>
          </p:cNvPr>
          <p:cNvSpPr txBox="1">
            <a:spLocks/>
          </p:cNvSpPr>
          <p:nvPr/>
        </p:nvSpPr>
        <p:spPr>
          <a:xfrm>
            <a:off x="3389401" y="2279124"/>
            <a:ext cx="1973518" cy="14238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Dark Souls 1</a:t>
            </a:r>
            <a:br>
              <a:rPr lang="en-GB" sz="1800"/>
            </a:br>
            <a:r>
              <a:rPr lang="en-GB" sz="1800"/>
              <a:t>(2011, FromSoftware)</a:t>
            </a:r>
            <a:endParaRPr lang="en-US" sz="1800"/>
          </a:p>
        </p:txBody>
      </p:sp>
      <p:sp>
        <p:nvSpPr>
          <p:cNvPr id="29" name="Content Placeholder 2">
            <a:extLst>
              <a:ext uri="{FF2B5EF4-FFF2-40B4-BE49-F238E27FC236}">
                <a16:creationId xmlns:a16="http://schemas.microsoft.com/office/drawing/2014/main" id="{0F7CF1B8-29A9-A0CC-FCF8-A5831F704E90}"/>
              </a:ext>
            </a:extLst>
          </p:cNvPr>
          <p:cNvSpPr txBox="1">
            <a:spLocks/>
          </p:cNvSpPr>
          <p:nvPr/>
        </p:nvSpPr>
        <p:spPr>
          <a:xfrm>
            <a:off x="5083318" y="4909612"/>
            <a:ext cx="1556827" cy="10552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Fortnite (</a:t>
            </a:r>
            <a:r>
              <a:rPr lang="en-GB" sz="1800" err="1"/>
              <a:t>EpicGames</a:t>
            </a:r>
            <a:r>
              <a:rPr lang="en-GB" sz="1800"/>
              <a:t>, 2017)</a:t>
            </a:r>
          </a:p>
        </p:txBody>
      </p:sp>
      <p:sp>
        <p:nvSpPr>
          <p:cNvPr id="30" name="Content Placeholder 2">
            <a:extLst>
              <a:ext uri="{FF2B5EF4-FFF2-40B4-BE49-F238E27FC236}">
                <a16:creationId xmlns:a16="http://schemas.microsoft.com/office/drawing/2014/main" id="{AF6A4A01-8938-CAE8-CAC9-3421B489EDDE}"/>
              </a:ext>
            </a:extLst>
          </p:cNvPr>
          <p:cNvSpPr txBox="1">
            <a:spLocks/>
          </p:cNvSpPr>
          <p:nvPr/>
        </p:nvSpPr>
        <p:spPr>
          <a:xfrm>
            <a:off x="8240570" y="2206159"/>
            <a:ext cx="1973518" cy="14238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Assassins Creed 4</a:t>
            </a:r>
            <a:br>
              <a:rPr lang="en-GB" sz="1800"/>
            </a:br>
            <a:r>
              <a:rPr lang="en-GB" sz="1800"/>
              <a:t>(2013, Ubisoft)</a:t>
            </a:r>
            <a:endParaRPr lang="en-US" sz="1800"/>
          </a:p>
        </p:txBody>
      </p:sp>
      <p:sp>
        <p:nvSpPr>
          <p:cNvPr id="31" name="Content Placeholder 2">
            <a:extLst>
              <a:ext uri="{FF2B5EF4-FFF2-40B4-BE49-F238E27FC236}">
                <a16:creationId xmlns:a16="http://schemas.microsoft.com/office/drawing/2014/main" id="{796EDDF1-CE4A-DC74-AD88-B53C09DA419A}"/>
              </a:ext>
            </a:extLst>
          </p:cNvPr>
          <p:cNvSpPr txBox="1">
            <a:spLocks/>
          </p:cNvSpPr>
          <p:nvPr/>
        </p:nvSpPr>
        <p:spPr>
          <a:xfrm>
            <a:off x="10175513" y="4959896"/>
            <a:ext cx="1875919" cy="10106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Ori</a:t>
            </a:r>
            <a:br>
              <a:rPr lang="en-GB" sz="1800"/>
            </a:br>
            <a:r>
              <a:rPr lang="en-GB" sz="1800"/>
              <a:t>(Moon Studios, 2020)</a:t>
            </a:r>
            <a:endParaRPr lang="en-GB" sz="1800">
              <a:solidFill>
                <a:srgbClr val="474747"/>
              </a:solidFill>
              <a:latin typeface="Arial"/>
              <a:cs typeface="Arial"/>
            </a:endParaRPr>
          </a:p>
        </p:txBody>
      </p:sp>
      <p:sp>
        <p:nvSpPr>
          <p:cNvPr id="32" name="Content Placeholder 2">
            <a:extLst>
              <a:ext uri="{FF2B5EF4-FFF2-40B4-BE49-F238E27FC236}">
                <a16:creationId xmlns:a16="http://schemas.microsoft.com/office/drawing/2014/main" id="{E6EB92CF-6AA6-4C9A-9CC9-69464AA170B1}"/>
              </a:ext>
            </a:extLst>
          </p:cNvPr>
          <p:cNvSpPr txBox="1">
            <a:spLocks/>
          </p:cNvSpPr>
          <p:nvPr/>
        </p:nvSpPr>
        <p:spPr>
          <a:xfrm>
            <a:off x="10079664" y="2184332"/>
            <a:ext cx="1973518" cy="14238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Watchdogs 1 </a:t>
            </a:r>
            <a:br>
              <a:rPr lang="en-GB" sz="1800"/>
            </a:br>
            <a:r>
              <a:rPr lang="en-GB" sz="1800"/>
              <a:t>(2014, Ubisoft)</a:t>
            </a:r>
            <a:endParaRPr lang="en-US" sz="1800"/>
          </a:p>
        </p:txBody>
      </p:sp>
      <p:pic>
        <p:nvPicPr>
          <p:cNvPr id="33" name="Picture 32" descr="A person in a helmet and a person in a helmet&#10;&#10;AI-generated content may be incorrect.">
            <a:extLst>
              <a:ext uri="{FF2B5EF4-FFF2-40B4-BE49-F238E27FC236}">
                <a16:creationId xmlns:a16="http://schemas.microsoft.com/office/drawing/2014/main" id="{D45CE5AE-0D04-C19B-5644-00D6FF465BBB}"/>
              </a:ext>
            </a:extLst>
          </p:cNvPr>
          <p:cNvPicPr>
            <a:picLocks noChangeAspect="1"/>
          </p:cNvPicPr>
          <p:nvPr/>
        </p:nvPicPr>
        <p:blipFill>
          <a:blip r:embed="rId13"/>
          <a:stretch>
            <a:fillRect/>
          </a:stretch>
        </p:blipFill>
        <p:spPr>
          <a:xfrm>
            <a:off x="6744780" y="3534643"/>
            <a:ext cx="1731273" cy="1346263"/>
          </a:xfrm>
          <a:prstGeom prst="rect">
            <a:avLst/>
          </a:prstGeom>
        </p:spPr>
      </p:pic>
      <p:sp>
        <p:nvSpPr>
          <p:cNvPr id="34" name="Content Placeholder 2">
            <a:extLst>
              <a:ext uri="{FF2B5EF4-FFF2-40B4-BE49-F238E27FC236}">
                <a16:creationId xmlns:a16="http://schemas.microsoft.com/office/drawing/2014/main" id="{069D3E0C-013D-1606-CE3C-B4C70088FEC1}"/>
              </a:ext>
            </a:extLst>
          </p:cNvPr>
          <p:cNvSpPr txBox="1">
            <a:spLocks/>
          </p:cNvSpPr>
          <p:nvPr/>
        </p:nvSpPr>
        <p:spPr>
          <a:xfrm>
            <a:off x="6738119" y="4911971"/>
            <a:ext cx="1354749" cy="100943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PUBG (</a:t>
            </a:r>
            <a:r>
              <a:rPr lang="en-GB" sz="1800" err="1"/>
              <a:t>Pubg</a:t>
            </a:r>
            <a:r>
              <a:rPr lang="en-GB" sz="1800"/>
              <a:t> Corp. 2017)</a:t>
            </a:r>
            <a:br>
              <a:rPr lang="en-GB" sz="1800"/>
            </a:br>
            <a:endParaRPr lang="en-GB" sz="1800">
              <a:solidFill>
                <a:srgbClr val="FFFFFF"/>
              </a:solidFill>
              <a:latin typeface="Trade Gothic Next Light"/>
              <a:cs typeface="Arial"/>
            </a:endParaRPr>
          </a:p>
        </p:txBody>
      </p:sp>
      <p:pic>
        <p:nvPicPr>
          <p:cNvPr id="35" name="Picture 34" descr="A screenshot of a game&#10;&#10;AI-generated content may be incorrect.">
            <a:extLst>
              <a:ext uri="{FF2B5EF4-FFF2-40B4-BE49-F238E27FC236}">
                <a16:creationId xmlns:a16="http://schemas.microsoft.com/office/drawing/2014/main" id="{52C100B9-6BF6-A8E8-1451-68B2E4A04F69}"/>
              </a:ext>
            </a:extLst>
          </p:cNvPr>
          <p:cNvPicPr>
            <a:picLocks noChangeAspect="1"/>
          </p:cNvPicPr>
          <p:nvPr/>
        </p:nvPicPr>
        <p:blipFill>
          <a:blip r:embed="rId14"/>
          <a:stretch>
            <a:fillRect/>
          </a:stretch>
        </p:blipFill>
        <p:spPr>
          <a:xfrm>
            <a:off x="6692063" y="1006476"/>
            <a:ext cx="1611461" cy="1150069"/>
          </a:xfrm>
          <a:prstGeom prst="rect">
            <a:avLst/>
          </a:prstGeom>
        </p:spPr>
      </p:pic>
      <p:pic>
        <p:nvPicPr>
          <p:cNvPr id="36" name="Picture 35" descr="Cartoon character in a garment&#10;&#10;AI-generated content may be incorrect.">
            <a:extLst>
              <a:ext uri="{FF2B5EF4-FFF2-40B4-BE49-F238E27FC236}">
                <a16:creationId xmlns:a16="http://schemas.microsoft.com/office/drawing/2014/main" id="{CF259F8A-CBF3-AC4E-6BD3-05C4BFAB6134}"/>
              </a:ext>
            </a:extLst>
          </p:cNvPr>
          <p:cNvPicPr>
            <a:picLocks noChangeAspect="1"/>
          </p:cNvPicPr>
          <p:nvPr/>
        </p:nvPicPr>
        <p:blipFill>
          <a:blip r:embed="rId15"/>
          <a:stretch>
            <a:fillRect/>
          </a:stretch>
        </p:blipFill>
        <p:spPr>
          <a:xfrm>
            <a:off x="5072213" y="1055627"/>
            <a:ext cx="1630632" cy="1046970"/>
          </a:xfrm>
          <a:prstGeom prst="rect">
            <a:avLst/>
          </a:prstGeom>
        </p:spPr>
      </p:pic>
      <p:sp>
        <p:nvSpPr>
          <p:cNvPr id="37" name="Content Placeholder 2">
            <a:extLst>
              <a:ext uri="{FF2B5EF4-FFF2-40B4-BE49-F238E27FC236}">
                <a16:creationId xmlns:a16="http://schemas.microsoft.com/office/drawing/2014/main" id="{94439CED-98E1-43FF-C9DC-AC0E7796C142}"/>
              </a:ext>
            </a:extLst>
          </p:cNvPr>
          <p:cNvSpPr txBox="1">
            <a:spLocks/>
          </p:cNvSpPr>
          <p:nvPr/>
        </p:nvSpPr>
        <p:spPr>
          <a:xfrm>
            <a:off x="5038004" y="2183274"/>
            <a:ext cx="1652425" cy="14238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t>Clash of Clans</a:t>
            </a:r>
            <a:br>
              <a:rPr lang="en-GB" sz="1800"/>
            </a:br>
            <a:r>
              <a:rPr lang="en-GB" sz="1800"/>
              <a:t>(2011, </a:t>
            </a:r>
            <a:r>
              <a:rPr lang="en-GB" sz="1800" err="1"/>
              <a:t>SuperCell</a:t>
            </a:r>
            <a:r>
              <a:rPr lang="en-GB" sz="1800"/>
              <a:t>)</a:t>
            </a:r>
            <a:endParaRPr lang="en-US" sz="1800"/>
          </a:p>
        </p:txBody>
      </p:sp>
    </p:spTree>
    <p:extLst>
      <p:ext uri="{BB962C8B-B14F-4D97-AF65-F5344CB8AC3E}">
        <p14:creationId xmlns:p14="http://schemas.microsoft.com/office/powerpoint/2010/main" val="2390659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FE8C-83AC-67B5-BE40-9E55841D460F}"/>
              </a:ext>
            </a:extLst>
          </p:cNvPr>
          <p:cNvSpPr>
            <a:spLocks noGrp="1"/>
          </p:cNvSpPr>
          <p:nvPr>
            <p:ph type="title"/>
          </p:nvPr>
        </p:nvSpPr>
        <p:spPr>
          <a:xfrm>
            <a:off x="3733566" y="2731445"/>
            <a:ext cx="4720434" cy="797559"/>
          </a:xfrm>
        </p:spPr>
        <p:txBody>
          <a:bodyPr/>
          <a:lstStyle/>
          <a:p>
            <a:pPr algn="ctr"/>
            <a:r>
              <a:rPr lang="en-GB" dirty="0"/>
              <a:t>Game over</a:t>
            </a:r>
            <a:br>
              <a:rPr lang="en-GB" dirty="0"/>
            </a:br>
            <a:r>
              <a:rPr lang="en-GB" dirty="0"/>
              <a:t>(thanks for </a:t>
            </a:r>
            <a:r>
              <a:rPr lang="en-GB" dirty="0" err="1"/>
              <a:t>plaing</a:t>
            </a:r>
            <a:r>
              <a:rPr lang="en-GB" dirty="0"/>
              <a:t>)</a:t>
            </a:r>
            <a:endParaRPr lang="en-US"/>
          </a:p>
        </p:txBody>
      </p:sp>
      <p:sp>
        <p:nvSpPr>
          <p:cNvPr id="4" name="Date Placeholder 3">
            <a:extLst>
              <a:ext uri="{FF2B5EF4-FFF2-40B4-BE49-F238E27FC236}">
                <a16:creationId xmlns:a16="http://schemas.microsoft.com/office/drawing/2014/main" id="{5092ABA0-574A-97B9-018A-058BD1487A34}"/>
              </a:ext>
            </a:extLst>
          </p:cNvPr>
          <p:cNvSpPr>
            <a:spLocks noGrp="1"/>
          </p:cNvSpPr>
          <p:nvPr>
            <p:ph type="dt" sz="half" idx="10"/>
          </p:nvPr>
        </p:nvSpPr>
        <p:spPr/>
        <p:txBody>
          <a:bodyPr/>
          <a:lstStyle/>
          <a:p>
            <a:fld id="{43CA445C-4EE7-4FB4-BC03-6861629C7F83}" type="datetime1">
              <a:t>9/4/2025</a:t>
            </a:fld>
            <a:endParaRPr lang="en-US"/>
          </a:p>
        </p:txBody>
      </p:sp>
      <p:sp>
        <p:nvSpPr>
          <p:cNvPr id="5" name="Footer Placeholder 4">
            <a:extLst>
              <a:ext uri="{FF2B5EF4-FFF2-40B4-BE49-F238E27FC236}">
                <a16:creationId xmlns:a16="http://schemas.microsoft.com/office/drawing/2014/main" id="{93F95904-5F14-61D5-2D88-0A70C1284CA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218BFBC-99CD-D48D-2D66-2CE34AE41C4A}"/>
              </a:ext>
            </a:extLst>
          </p:cNvPr>
          <p:cNvSpPr>
            <a:spLocks noGrp="1"/>
          </p:cNvSpPr>
          <p:nvPr>
            <p:ph type="sldNum" sz="quarter" idx="12"/>
          </p:nvPr>
        </p:nvSpPr>
        <p:spPr/>
        <p:txBody>
          <a:bodyPr/>
          <a:lstStyle/>
          <a:p>
            <a:fld id="{196A61CA-0502-4EE4-9724-96EA822543E5}" type="slidenum">
              <a:rPr lang="en-US" dirty="0"/>
              <a:t>7</a:t>
            </a:fld>
            <a:endParaRPr lang="en-US"/>
          </a:p>
        </p:txBody>
      </p:sp>
    </p:spTree>
    <p:extLst>
      <p:ext uri="{BB962C8B-B14F-4D97-AF65-F5344CB8AC3E}">
        <p14:creationId xmlns:p14="http://schemas.microsoft.com/office/powerpoint/2010/main" val="3923156279"/>
      </p:ext>
    </p:extLst>
  </p:cSld>
  <p:clrMapOvr>
    <a:masterClrMapping/>
  </p:clrMapOvr>
</p:sld>
</file>

<file path=ppt/theme/theme1.xml><?xml version="1.0" encoding="utf-8"?>
<a:theme xmlns:a="http://schemas.openxmlformats.org/drawingml/2006/main" name="PortalVTI">
  <a:themeElements>
    <a:clrScheme name="PortalVTI">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PortalVTI">
      <a:majorFont>
        <a:latin typeface="Trade Gothic Next Cond"/>
        <a:ea typeface=""/>
        <a:cs typeface=""/>
      </a:majorFont>
      <a:minorFont>
        <a:latin typeface="Trade Gothic Next Light"/>
        <a:ea typeface=""/>
        <a:cs typeface=""/>
      </a:minorFont>
    </a:fontScheme>
    <a:fmtScheme name="Portal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E3A4BB4D-5227-4A6D-99D3-DBAB0FE4C68F}" vid="{BE515EFD-5A7A-4BFE-BE06-A21DB8499CD2}"/>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PortalVTI</vt:lpstr>
      <vt:lpstr>History of Games  &lt;3  </vt:lpstr>
      <vt:lpstr>Early Game</vt:lpstr>
      <vt:lpstr>Midgame</vt:lpstr>
      <vt:lpstr>late game</vt:lpstr>
      <vt:lpstr>Post game</vt:lpstr>
      <vt:lpstr>New Game +</vt:lpstr>
      <vt:lpstr>Game over (thanks for plaing)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106</cp:revision>
  <dcterms:created xsi:type="dcterms:W3CDTF">2025-07-17T19:48:41Z</dcterms:created>
  <dcterms:modified xsi:type="dcterms:W3CDTF">2025-09-04T09:28:00Z</dcterms:modified>
</cp:coreProperties>
</file>